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8" r:id="rId8"/>
    <p:sldId id="262" r:id="rId9"/>
    <p:sldId id="280" r:id="rId10"/>
    <p:sldId id="263" r:id="rId11"/>
    <p:sldId id="264" r:id="rId12"/>
    <p:sldId id="265" r:id="rId13"/>
    <p:sldId id="267" r:id="rId14"/>
    <p:sldId id="270" r:id="rId15"/>
    <p:sldId id="273" r:id="rId16"/>
    <p:sldId id="271" r:id="rId17"/>
    <p:sldId id="272" r:id="rId18"/>
    <p:sldId id="274" r:id="rId19"/>
    <p:sldId id="266" r:id="rId20"/>
    <p:sldId id="269" r:id="rId21"/>
    <p:sldId id="275" r:id="rId22"/>
    <p:sldId id="276" r:id="rId23"/>
    <p:sldId id="278" r:id="rId24"/>
    <p:sldId id="279" r:id="rId25"/>
    <p:sldId id="277" r:id="rId26"/>
    <p:sldId id="281"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7" autoAdjust="0"/>
    <p:restoredTop sz="94660"/>
  </p:normalViewPr>
  <p:slideViewPr>
    <p:cSldViewPr snapToGrid="0">
      <p:cViewPr varScale="1">
        <p:scale>
          <a:sx n="72" d="100"/>
          <a:sy n="72" d="100"/>
        </p:scale>
        <p:origin x="498" y="7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E0245-CAC2-409A-AC07-3C34D3A303F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19DB57-E7D0-44C2-8BAD-A23AEBEA48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14DD80-909E-4FC2-9EEF-E63207214477}"/>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C828A549-82C1-4BC8-8A4F-EE9FC16232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5B72FA-40AB-493C-B6A1-D56D4A87A45A}"/>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206977742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DFDD9-D6C7-4C4F-ABC8-17B9D2EED0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466FB60-C740-43C6-8F9B-859BA10043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0D10C37-E03B-4A74-90A8-4DF7AC10496D}"/>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8BBCDBC9-5938-460F-B258-CB0CA795E9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5AEE6A-3651-4B5A-B1C9-3214343A2CF6}"/>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217800839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22A28C-6E83-4203-806C-E39A13401D8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790594F-6565-43E6-9057-1098BF2058F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D2E61E-91AA-42B4-9ECE-5F6E80191758}"/>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CB5A5836-742A-46A3-8A3A-5C0C630FF9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CE4F8B-1023-45F5-A5DB-523833847DF1}"/>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131431493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FCD59-5B62-457C-ACC9-6197716F031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91BC593-3AAD-4938-BDAF-B4E86EAB40D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0274E1-3312-4C75-9FB5-362ABFEBBEE3}"/>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B0959899-D4B5-439B-93A4-57590EEA7C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21B8B2-60A5-4CBD-A446-7763C75514E9}"/>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61279017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FB9E-B48F-4E09-8B58-2769CA17FDF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01FB997-78E3-43AC-BB5E-30DE6F6FD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B74625B-5483-4A95-B886-1CA3D845C72F}"/>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0B631F7F-23A4-4A66-9153-0EA198B426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5E4924-0A69-495C-88DC-25D34132FD5F}"/>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188081865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81549-748D-4675-9829-259F4C55753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CDFD0F-D6FF-43CB-9433-9950E289031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87F7D0F-AB89-49B2-B99B-271CAABB4E2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435152A-083F-416F-9161-4F67F7E92D8C}"/>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6" name="Espace réservé du pied de page 5">
            <a:extLst>
              <a:ext uri="{FF2B5EF4-FFF2-40B4-BE49-F238E27FC236}">
                <a16:creationId xmlns:a16="http://schemas.microsoft.com/office/drawing/2014/main" id="{A5D5575B-89D5-4FCD-80B6-EB320C21B4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DAA790-A5BA-44C5-8390-62FE54B3FDF5}"/>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393768947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68605C-2333-4C4D-BB31-6179CE611D3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A703E1D-4F65-4FBB-8F23-7FC6FF34D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C80AC6F-A498-4740-9CD7-6FC6FC62454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D364DB1-2BC2-4883-A455-415F05E2D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BFEBBBD-BB60-49E2-B6B8-E55C8CAB8A5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61D908-96DF-41AA-97EB-C728E110E304}"/>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8" name="Espace réservé du pied de page 7">
            <a:extLst>
              <a:ext uri="{FF2B5EF4-FFF2-40B4-BE49-F238E27FC236}">
                <a16:creationId xmlns:a16="http://schemas.microsoft.com/office/drawing/2014/main" id="{BDA072D6-0971-432D-AFBA-DF83AE89AA1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A38D849-113A-4FAB-81F1-B8415B3248DB}"/>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190857042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72EE8F-B08E-4D92-BA83-3AC26F8DB57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B84C08E-A8A7-4F9E-BC42-B8816AC90788}"/>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4" name="Espace réservé du pied de page 3">
            <a:extLst>
              <a:ext uri="{FF2B5EF4-FFF2-40B4-BE49-F238E27FC236}">
                <a16:creationId xmlns:a16="http://schemas.microsoft.com/office/drawing/2014/main" id="{8183E5C9-3613-49D5-928B-48E89BC4A30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B4F4536-B15D-42F7-A06D-83A7BD9F7192}"/>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411726674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D6F7E07-1A95-4F26-91F6-19B1A235D31C}"/>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3" name="Espace réservé du pied de page 2">
            <a:extLst>
              <a:ext uri="{FF2B5EF4-FFF2-40B4-BE49-F238E27FC236}">
                <a16:creationId xmlns:a16="http://schemas.microsoft.com/office/drawing/2014/main" id="{CA901E6E-3149-4176-9D54-1CDCCBD25F5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DE59C7C-7A74-4375-B589-8F893909F035}"/>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233477176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2F592-1598-434A-99FA-F9EAAEE55C7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F96E169-A4C4-49D3-8CA2-48D587C6AF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FE6F387-D228-4E8B-9A5C-FE3147D40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57349EB-FE53-48F2-8EF0-DB82F6BC8CB1}"/>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6" name="Espace réservé du pied de page 5">
            <a:extLst>
              <a:ext uri="{FF2B5EF4-FFF2-40B4-BE49-F238E27FC236}">
                <a16:creationId xmlns:a16="http://schemas.microsoft.com/office/drawing/2014/main" id="{10FCC760-43E3-477B-B1B9-8A825E322C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CA69ECC-3753-43C7-8ED1-533722CB7439}"/>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346450083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99E16-3D71-4F88-A172-A264A030CA4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D8D7AE7-B531-412B-BD2B-8DE44B080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9898625-4034-4854-9EA3-60F12B0B1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23008E0-89B7-4E05-8167-C81420C5DE6E}"/>
              </a:ext>
            </a:extLst>
          </p:cNvPr>
          <p:cNvSpPr>
            <a:spLocks noGrp="1"/>
          </p:cNvSpPr>
          <p:nvPr>
            <p:ph type="dt" sz="half" idx="10"/>
          </p:nvPr>
        </p:nvSpPr>
        <p:spPr/>
        <p:txBody>
          <a:bodyPr/>
          <a:lstStyle/>
          <a:p>
            <a:fld id="{9344C3F5-5EC7-4B10-A05D-BA71CE58886D}" type="datetimeFigureOut">
              <a:rPr lang="fr-FR" smtClean="0"/>
              <a:t>14/10/2020</a:t>
            </a:fld>
            <a:endParaRPr lang="fr-FR"/>
          </a:p>
        </p:txBody>
      </p:sp>
      <p:sp>
        <p:nvSpPr>
          <p:cNvPr id="6" name="Espace réservé du pied de page 5">
            <a:extLst>
              <a:ext uri="{FF2B5EF4-FFF2-40B4-BE49-F238E27FC236}">
                <a16:creationId xmlns:a16="http://schemas.microsoft.com/office/drawing/2014/main" id="{EC1AFCAD-1274-40A2-8AB4-7EEB004B0A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ACAB09-E7AC-40D0-B81C-C8F2DC560807}"/>
              </a:ext>
            </a:extLst>
          </p:cNvPr>
          <p:cNvSpPr>
            <a:spLocks noGrp="1"/>
          </p:cNvSpPr>
          <p:nvPr>
            <p:ph type="sldNum" sz="quarter" idx="12"/>
          </p:nvPr>
        </p:nvSpPr>
        <p:spPr/>
        <p:txBody>
          <a:bodyPr/>
          <a:lstStyle/>
          <a:p>
            <a:fld id="{C878505C-B69D-490F-8B7A-891C2565B20B}" type="slidenum">
              <a:rPr lang="fr-FR" smtClean="0"/>
              <a:t>‹N°›</a:t>
            </a:fld>
            <a:endParaRPr lang="fr-FR"/>
          </a:p>
        </p:txBody>
      </p:sp>
    </p:spTree>
    <p:extLst>
      <p:ext uri="{BB962C8B-B14F-4D97-AF65-F5344CB8AC3E}">
        <p14:creationId xmlns:p14="http://schemas.microsoft.com/office/powerpoint/2010/main" val="231694034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40BF78-B101-4F03-B828-10AFABE84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CFBBE3-792D-47EF-A948-8FA2F60714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69C1C7-0397-4252-94E3-4A1E859F1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4C3F5-5EC7-4B10-A05D-BA71CE58886D}" type="datetimeFigureOut">
              <a:rPr lang="fr-FR" smtClean="0"/>
              <a:t>14/10/2020</a:t>
            </a:fld>
            <a:endParaRPr lang="fr-FR"/>
          </a:p>
        </p:txBody>
      </p:sp>
      <p:sp>
        <p:nvSpPr>
          <p:cNvPr id="5" name="Espace réservé du pied de page 4">
            <a:extLst>
              <a:ext uri="{FF2B5EF4-FFF2-40B4-BE49-F238E27FC236}">
                <a16:creationId xmlns:a16="http://schemas.microsoft.com/office/drawing/2014/main" id="{53A8E891-26CB-452D-8699-96FDA51013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8A1F430-7022-4A72-B88D-2F830E847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8505C-B69D-490F-8B7A-891C2565B20B}" type="slidenum">
              <a:rPr lang="fr-FR" smtClean="0"/>
              <a:t>‹N°›</a:t>
            </a:fld>
            <a:endParaRPr lang="fr-FR"/>
          </a:p>
        </p:txBody>
      </p:sp>
    </p:spTree>
    <p:extLst>
      <p:ext uri="{BB962C8B-B14F-4D97-AF65-F5344CB8AC3E}">
        <p14:creationId xmlns:p14="http://schemas.microsoft.com/office/powerpoint/2010/main" val="1396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8F81C51-F9DD-42EC-87EF-0C327DBBD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8480" y="2412602"/>
            <a:ext cx="6105690" cy="4098078"/>
          </a:xfrm>
          <a:prstGeom prst="rect">
            <a:avLst/>
          </a:prstGeom>
        </p:spPr>
      </p:pic>
      <p:pic>
        <p:nvPicPr>
          <p:cNvPr id="6" name="Image 5">
            <a:extLst>
              <a:ext uri="{FF2B5EF4-FFF2-40B4-BE49-F238E27FC236}">
                <a16:creationId xmlns:a16="http://schemas.microsoft.com/office/drawing/2014/main" id="{20675107-257A-4DEF-9C70-4305A2B9FAE9}"/>
              </a:ext>
            </a:extLst>
          </p:cNvPr>
          <p:cNvPicPr>
            <a:picLocks noChangeAspect="1"/>
          </p:cNvPicPr>
          <p:nvPr/>
        </p:nvPicPr>
        <p:blipFill>
          <a:blip r:embed="rId3"/>
          <a:stretch>
            <a:fillRect/>
          </a:stretch>
        </p:blipFill>
        <p:spPr>
          <a:xfrm>
            <a:off x="3318231" y="464247"/>
            <a:ext cx="5334000" cy="1562100"/>
          </a:xfrm>
          <a:prstGeom prst="rect">
            <a:avLst/>
          </a:prstGeom>
        </p:spPr>
      </p:pic>
      <p:sp>
        <p:nvSpPr>
          <p:cNvPr id="7" name="ZoneTexte 6">
            <a:extLst>
              <a:ext uri="{FF2B5EF4-FFF2-40B4-BE49-F238E27FC236}">
                <a16:creationId xmlns:a16="http://schemas.microsoft.com/office/drawing/2014/main" id="{5AA60F29-094C-4B6B-8457-C43CAF850D0B}"/>
              </a:ext>
            </a:extLst>
          </p:cNvPr>
          <p:cNvSpPr txBox="1"/>
          <p:nvPr/>
        </p:nvSpPr>
        <p:spPr>
          <a:xfrm>
            <a:off x="430004" y="3553700"/>
            <a:ext cx="1891862" cy="2677656"/>
          </a:xfrm>
          <a:prstGeom prst="rect">
            <a:avLst/>
          </a:prstGeom>
          <a:solidFill>
            <a:schemeClr val="accent5"/>
          </a:solidFill>
        </p:spPr>
        <p:txBody>
          <a:bodyPr wrap="square" rtlCol="0">
            <a:spAutoFit/>
          </a:bodyPr>
          <a:lstStyle/>
          <a:p>
            <a:pPr algn="ctr"/>
            <a:r>
              <a:rPr lang="fr-FR" sz="2800" dirty="0">
                <a:solidFill>
                  <a:schemeClr val="bg1"/>
                </a:solidFill>
              </a:rPr>
              <a:t>Accueillir</a:t>
            </a:r>
          </a:p>
          <a:p>
            <a:pPr algn="ctr"/>
            <a:r>
              <a:rPr lang="fr-FR" sz="2800" dirty="0">
                <a:solidFill>
                  <a:schemeClr val="bg1"/>
                </a:solidFill>
              </a:rPr>
              <a:t>Chanter</a:t>
            </a:r>
          </a:p>
          <a:p>
            <a:pPr algn="ctr"/>
            <a:r>
              <a:rPr lang="fr-FR" sz="2800" dirty="0">
                <a:solidFill>
                  <a:schemeClr val="bg1"/>
                </a:solidFill>
              </a:rPr>
              <a:t>Ecouter la parole de Dieu</a:t>
            </a:r>
          </a:p>
          <a:p>
            <a:pPr algn="ctr"/>
            <a:r>
              <a:rPr lang="fr-FR" sz="2800" dirty="0">
                <a:solidFill>
                  <a:schemeClr val="bg1"/>
                </a:solidFill>
              </a:rPr>
              <a:t>Partager</a:t>
            </a:r>
          </a:p>
        </p:txBody>
      </p:sp>
      <p:sp>
        <p:nvSpPr>
          <p:cNvPr id="8" name="ZoneTexte 7">
            <a:extLst>
              <a:ext uri="{FF2B5EF4-FFF2-40B4-BE49-F238E27FC236}">
                <a16:creationId xmlns:a16="http://schemas.microsoft.com/office/drawing/2014/main" id="{7AA55B68-2E70-4905-A17E-6EE91CEBEF8C}"/>
              </a:ext>
            </a:extLst>
          </p:cNvPr>
          <p:cNvSpPr txBox="1"/>
          <p:nvPr/>
        </p:nvSpPr>
        <p:spPr>
          <a:xfrm>
            <a:off x="9293922" y="2691926"/>
            <a:ext cx="2506718" cy="3539430"/>
          </a:xfrm>
          <a:prstGeom prst="rect">
            <a:avLst/>
          </a:prstGeom>
          <a:solidFill>
            <a:schemeClr val="accent5"/>
          </a:solidFill>
        </p:spPr>
        <p:txBody>
          <a:bodyPr wrap="square" rtlCol="0">
            <a:spAutoFit/>
          </a:bodyPr>
          <a:lstStyle/>
          <a:p>
            <a:pPr algn="ctr"/>
            <a:r>
              <a:rPr lang="fr-FR" sz="2800" dirty="0">
                <a:solidFill>
                  <a:schemeClr val="bg1"/>
                </a:solidFill>
              </a:rPr>
              <a:t>Prier</a:t>
            </a:r>
          </a:p>
          <a:p>
            <a:pPr algn="ctr"/>
            <a:r>
              <a:rPr lang="fr-FR" sz="2800" dirty="0">
                <a:solidFill>
                  <a:schemeClr val="bg1"/>
                </a:solidFill>
              </a:rPr>
              <a:t>Servir</a:t>
            </a:r>
          </a:p>
          <a:p>
            <a:pPr algn="ctr"/>
            <a:r>
              <a:rPr lang="fr-FR" sz="2800" dirty="0">
                <a:solidFill>
                  <a:schemeClr val="bg1"/>
                </a:solidFill>
              </a:rPr>
              <a:t>Célébrer le Seigneur</a:t>
            </a:r>
          </a:p>
          <a:p>
            <a:pPr algn="ctr"/>
            <a:r>
              <a:rPr lang="fr-FR" sz="2800" dirty="0">
                <a:solidFill>
                  <a:schemeClr val="bg1"/>
                </a:solidFill>
              </a:rPr>
              <a:t>Vivre en enfants de Dieu et frères en Jésus-Christ</a:t>
            </a:r>
          </a:p>
        </p:txBody>
      </p:sp>
      <p:pic>
        <p:nvPicPr>
          <p:cNvPr id="9" name="Image 8">
            <a:extLst>
              <a:ext uri="{FF2B5EF4-FFF2-40B4-BE49-F238E27FC236}">
                <a16:creationId xmlns:a16="http://schemas.microsoft.com/office/drawing/2014/main" id="{07EDA699-8D6D-4F7C-B857-279598123000}"/>
              </a:ext>
            </a:extLst>
          </p:cNvPr>
          <p:cNvPicPr>
            <a:picLocks noChangeAspect="1"/>
          </p:cNvPicPr>
          <p:nvPr/>
        </p:nvPicPr>
        <p:blipFill>
          <a:blip r:embed="rId4"/>
          <a:stretch>
            <a:fillRect/>
          </a:stretch>
        </p:blipFill>
        <p:spPr>
          <a:xfrm>
            <a:off x="9148845" y="1528405"/>
            <a:ext cx="2847975" cy="1209675"/>
          </a:xfrm>
          <a:prstGeom prst="rect">
            <a:avLst/>
          </a:prstGeom>
        </p:spPr>
      </p:pic>
      <p:pic>
        <p:nvPicPr>
          <p:cNvPr id="11" name="Image 10">
            <a:extLst>
              <a:ext uri="{FF2B5EF4-FFF2-40B4-BE49-F238E27FC236}">
                <a16:creationId xmlns:a16="http://schemas.microsoft.com/office/drawing/2014/main" id="{94E36D39-4E24-4EE1-B182-25BDA6F675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0004" y="1866901"/>
            <a:ext cx="2364844" cy="1562099"/>
          </a:xfrm>
          <a:prstGeom prst="rect">
            <a:avLst/>
          </a:prstGeom>
        </p:spPr>
      </p:pic>
    </p:spTree>
    <p:extLst>
      <p:ext uri="{BB962C8B-B14F-4D97-AF65-F5344CB8AC3E}">
        <p14:creationId xmlns:p14="http://schemas.microsoft.com/office/powerpoint/2010/main" val="388114461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3E6B59-3EBC-485D-A2B4-767E0C747E29}"/>
              </a:ext>
            </a:extLst>
          </p:cNvPr>
          <p:cNvSpPr>
            <a:spLocks noGrp="1"/>
          </p:cNvSpPr>
          <p:nvPr>
            <p:ph type="title"/>
          </p:nvPr>
        </p:nvSpPr>
        <p:spPr>
          <a:xfrm>
            <a:off x="4918840" y="365125"/>
            <a:ext cx="6434959" cy="1325563"/>
          </a:xfrm>
        </p:spPr>
        <p:txBody>
          <a:bodyPr/>
          <a:lstStyle/>
          <a:p>
            <a:pPr algn="ctr"/>
            <a:r>
              <a:rPr lang="fr-FR" dirty="0"/>
              <a:t>Novembre: Toussaint</a:t>
            </a:r>
          </a:p>
        </p:txBody>
      </p:sp>
      <p:pic>
        <p:nvPicPr>
          <p:cNvPr id="4" name="Espace réservé du contenu 3">
            <a:extLst>
              <a:ext uri="{FF2B5EF4-FFF2-40B4-BE49-F238E27FC236}">
                <a16:creationId xmlns:a16="http://schemas.microsoft.com/office/drawing/2014/main" id="{0A67C115-0D3D-4CE0-96BC-86FC9A7E9F4D}"/>
              </a:ext>
            </a:extLst>
          </p:cNvPr>
          <p:cNvPicPr>
            <a:picLocks noGrp="1" noChangeAspect="1"/>
          </p:cNvPicPr>
          <p:nvPr>
            <p:ph idx="1"/>
          </p:nvPr>
        </p:nvPicPr>
        <p:blipFill>
          <a:blip r:embed="rId2"/>
          <a:stretch>
            <a:fillRect/>
          </a:stretch>
        </p:blipFill>
        <p:spPr>
          <a:xfrm>
            <a:off x="4955137" y="1355836"/>
            <a:ext cx="6905296" cy="3452648"/>
          </a:xfrm>
          <a:prstGeom prst="rect">
            <a:avLst/>
          </a:prstGeom>
        </p:spPr>
      </p:pic>
      <p:pic>
        <p:nvPicPr>
          <p:cNvPr id="5" name="Image 4">
            <a:extLst>
              <a:ext uri="{FF2B5EF4-FFF2-40B4-BE49-F238E27FC236}">
                <a16:creationId xmlns:a16="http://schemas.microsoft.com/office/drawing/2014/main" id="{A13C7298-2E2C-4F71-9BB0-D6EFDDF690D4}"/>
              </a:ext>
            </a:extLst>
          </p:cNvPr>
          <p:cNvPicPr>
            <a:picLocks noChangeAspect="1"/>
          </p:cNvPicPr>
          <p:nvPr/>
        </p:nvPicPr>
        <p:blipFill>
          <a:blip r:embed="rId3"/>
          <a:stretch>
            <a:fillRect/>
          </a:stretch>
        </p:blipFill>
        <p:spPr>
          <a:xfrm>
            <a:off x="331567" y="365125"/>
            <a:ext cx="4238790" cy="5855138"/>
          </a:xfrm>
          <a:prstGeom prst="rect">
            <a:avLst/>
          </a:prstGeom>
        </p:spPr>
      </p:pic>
      <p:sp>
        <p:nvSpPr>
          <p:cNvPr id="6" name="ZoneTexte 5">
            <a:extLst>
              <a:ext uri="{FF2B5EF4-FFF2-40B4-BE49-F238E27FC236}">
                <a16:creationId xmlns:a16="http://schemas.microsoft.com/office/drawing/2014/main" id="{6AD529CD-09AA-476B-95DF-1C9013B93F57}"/>
              </a:ext>
            </a:extLst>
          </p:cNvPr>
          <p:cNvSpPr txBox="1"/>
          <p:nvPr/>
        </p:nvSpPr>
        <p:spPr>
          <a:xfrm>
            <a:off x="5448300" y="5019934"/>
            <a:ext cx="5905500" cy="1200329"/>
          </a:xfrm>
          <a:prstGeom prst="rect">
            <a:avLst/>
          </a:prstGeom>
          <a:noFill/>
        </p:spPr>
        <p:txBody>
          <a:bodyPr wrap="square" rtlCol="0">
            <a:spAutoFit/>
          </a:bodyPr>
          <a:lstStyle/>
          <a:p>
            <a:r>
              <a:rPr lang="fr-FR" sz="2400" dirty="0"/>
              <a:t>Projet Saints (préparation d’exposés)  et de la Toussaint pour les collégiens</a:t>
            </a:r>
          </a:p>
          <a:p>
            <a:r>
              <a:rPr lang="fr-FR" sz="2400" dirty="0"/>
              <a:t>Préparation Célébration de la Toussaint</a:t>
            </a:r>
          </a:p>
        </p:txBody>
      </p:sp>
    </p:spTree>
    <p:extLst>
      <p:ext uri="{BB962C8B-B14F-4D97-AF65-F5344CB8AC3E}">
        <p14:creationId xmlns:p14="http://schemas.microsoft.com/office/powerpoint/2010/main" val="2461140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EDEEFC2-7C1F-4BDA-9D4C-553E94963FD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81847" y="188381"/>
            <a:ext cx="3358056" cy="1869586"/>
          </a:xfrm>
          <a:prstGeom prst="rect">
            <a:avLst/>
          </a:prstGeom>
        </p:spPr>
      </p:pic>
      <p:sp>
        <p:nvSpPr>
          <p:cNvPr id="2" name="Titre 1">
            <a:extLst>
              <a:ext uri="{FF2B5EF4-FFF2-40B4-BE49-F238E27FC236}">
                <a16:creationId xmlns:a16="http://schemas.microsoft.com/office/drawing/2014/main" id="{63280990-530D-45CC-8D7D-A6E02113AAD2}"/>
              </a:ext>
            </a:extLst>
          </p:cNvPr>
          <p:cNvSpPr>
            <a:spLocks noGrp="1"/>
          </p:cNvSpPr>
          <p:nvPr>
            <p:ph type="title"/>
          </p:nvPr>
        </p:nvSpPr>
        <p:spPr>
          <a:xfrm>
            <a:off x="838200" y="561003"/>
            <a:ext cx="10515600" cy="848820"/>
          </a:xfrm>
        </p:spPr>
        <p:txBody>
          <a:bodyPr/>
          <a:lstStyle/>
          <a:p>
            <a:pPr algn="ctr"/>
            <a:r>
              <a:rPr lang="fr-FR" dirty="0"/>
              <a:t>Novembre: Avent</a:t>
            </a:r>
          </a:p>
        </p:txBody>
      </p:sp>
      <p:sp>
        <p:nvSpPr>
          <p:cNvPr id="3" name="Espace réservé du contenu 2">
            <a:extLst>
              <a:ext uri="{FF2B5EF4-FFF2-40B4-BE49-F238E27FC236}">
                <a16:creationId xmlns:a16="http://schemas.microsoft.com/office/drawing/2014/main" id="{7B002E32-A99A-4C88-8029-EAB971F283C6}"/>
              </a:ext>
            </a:extLst>
          </p:cNvPr>
          <p:cNvSpPr>
            <a:spLocks noGrp="1"/>
          </p:cNvSpPr>
          <p:nvPr>
            <p:ph idx="1"/>
          </p:nvPr>
        </p:nvSpPr>
        <p:spPr>
          <a:xfrm>
            <a:off x="838200" y="1423069"/>
            <a:ext cx="10515600" cy="4753894"/>
          </a:xfrm>
        </p:spPr>
        <p:txBody>
          <a:bodyPr>
            <a:normAutofit fontScale="70000" lnSpcReduction="20000"/>
          </a:bodyPr>
          <a:lstStyle/>
          <a:p>
            <a:r>
              <a:rPr lang="fr-FR" sz="3800" b="1" dirty="0"/>
              <a:t>Projet Solidarité Liban-Urgence Beyrouth</a:t>
            </a:r>
          </a:p>
          <a:p>
            <a:endParaRPr lang="fr-FR" sz="3800" dirty="0"/>
          </a:p>
          <a:p>
            <a:r>
              <a:rPr lang="fr-FR" sz="3800" dirty="0"/>
              <a:t>Une double explosion a secoué et dévasté Beyrouth le 4 août. Un drame national qui a fait près de 200 morts et plus de 6 000 blessés et laissé environ 300 000 personnes sans domicile. Les dégâts sont énormes : destruction de logements, de 3 hôpitaux et de nombreuses écoles.</a:t>
            </a:r>
          </a:p>
          <a:p>
            <a:r>
              <a:rPr lang="fr-FR" sz="3800" dirty="0"/>
              <a:t>Aujourd’hui nous vous proposons de nous mobiliser et de sensibiliser les collégiens lors d’une vie de classe, à l’aide d’un support vidéo</a:t>
            </a:r>
          </a:p>
          <a:p>
            <a:r>
              <a:rPr lang="fr-FR" sz="3800" dirty="0"/>
              <a:t>Le projet: les élèves confectionnent et vendent des gâteaux sur le temps des récréations du matin et du midi, sous la responsabilité d’un adulte.</a:t>
            </a:r>
          </a:p>
          <a:p>
            <a:r>
              <a:rPr lang="fr-FR" sz="3800" dirty="0"/>
              <a:t> La durée du projet : 6 semaines-Début du projet lundi 9 novembre, fin du projet vendredi 18 décembre , un document vous sera remis avec le passage des classes .</a:t>
            </a:r>
          </a:p>
          <a:p>
            <a:endParaRPr lang="fr-FR" dirty="0"/>
          </a:p>
        </p:txBody>
      </p:sp>
    </p:spTree>
    <p:extLst>
      <p:ext uri="{BB962C8B-B14F-4D97-AF65-F5344CB8AC3E}">
        <p14:creationId xmlns:p14="http://schemas.microsoft.com/office/powerpoint/2010/main" val="117211772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C13B-4A38-43F8-9C60-3A9DAD9E26EE}"/>
              </a:ext>
            </a:extLst>
          </p:cNvPr>
          <p:cNvSpPr>
            <a:spLocks noGrp="1"/>
          </p:cNvSpPr>
          <p:nvPr>
            <p:ph type="title"/>
          </p:nvPr>
        </p:nvSpPr>
        <p:spPr/>
        <p:txBody>
          <a:bodyPr/>
          <a:lstStyle/>
          <a:p>
            <a:pPr algn="ctr"/>
            <a:r>
              <a:rPr lang="fr-FR" dirty="0"/>
              <a:t>Novembre: Avent</a:t>
            </a:r>
          </a:p>
        </p:txBody>
      </p:sp>
      <p:sp>
        <p:nvSpPr>
          <p:cNvPr id="3" name="Espace réservé du contenu 2">
            <a:extLst>
              <a:ext uri="{FF2B5EF4-FFF2-40B4-BE49-F238E27FC236}">
                <a16:creationId xmlns:a16="http://schemas.microsoft.com/office/drawing/2014/main" id="{7AA58111-B67C-4854-A3AC-F46D911BFAD8}"/>
              </a:ext>
            </a:extLst>
          </p:cNvPr>
          <p:cNvSpPr>
            <a:spLocks noGrp="1"/>
          </p:cNvSpPr>
          <p:nvPr>
            <p:ph idx="1"/>
          </p:nvPr>
        </p:nvSpPr>
        <p:spPr>
          <a:xfrm>
            <a:off x="838200" y="1371600"/>
            <a:ext cx="10515600" cy="4805363"/>
          </a:xfrm>
        </p:spPr>
        <p:txBody>
          <a:bodyPr/>
          <a:lstStyle/>
          <a:p>
            <a:r>
              <a:rPr lang="fr-FR" dirty="0"/>
              <a:t>Les bénéfices des ventes seront intégralement reversés à la </a:t>
            </a:r>
            <a:r>
              <a:rPr lang="fr-FR" b="1" dirty="0"/>
              <a:t>Fondation L’Œuvre d’Orient </a:t>
            </a:r>
            <a:r>
              <a:rPr lang="fr-FR" dirty="0"/>
              <a:t>qui intervient dans les domaines de l’éducation, l’aide sociale et médicale, accompagne les congrégations religieuses et s’engage dans la protection de la culture et du patrimoine, un engagement auprès de tous, sans considération d’appartenance religieuse .</a:t>
            </a:r>
          </a:p>
          <a:p>
            <a:r>
              <a:rPr lang="fr-FR" dirty="0"/>
              <a:t>Les libanais ont besoin de nos prières et de notre soutien.</a:t>
            </a:r>
          </a:p>
          <a:p>
            <a:endParaRPr lang="fr-FR" dirty="0"/>
          </a:p>
        </p:txBody>
      </p:sp>
      <p:pic>
        <p:nvPicPr>
          <p:cNvPr id="4" name="Image 3">
            <a:extLst>
              <a:ext uri="{FF2B5EF4-FFF2-40B4-BE49-F238E27FC236}">
                <a16:creationId xmlns:a16="http://schemas.microsoft.com/office/drawing/2014/main" id="{417F52D7-154E-488F-93B6-951818631A30}"/>
              </a:ext>
            </a:extLst>
          </p:cNvPr>
          <p:cNvPicPr>
            <a:picLocks noChangeAspect="1"/>
          </p:cNvPicPr>
          <p:nvPr/>
        </p:nvPicPr>
        <p:blipFill>
          <a:blip r:embed="rId2"/>
          <a:stretch>
            <a:fillRect/>
          </a:stretch>
        </p:blipFill>
        <p:spPr>
          <a:xfrm>
            <a:off x="1956900" y="4245256"/>
            <a:ext cx="5314286" cy="2247619"/>
          </a:xfrm>
          <a:prstGeom prst="rect">
            <a:avLst/>
          </a:prstGeom>
        </p:spPr>
      </p:pic>
      <p:pic>
        <p:nvPicPr>
          <p:cNvPr id="5" name="Image 4">
            <a:extLst>
              <a:ext uri="{FF2B5EF4-FFF2-40B4-BE49-F238E27FC236}">
                <a16:creationId xmlns:a16="http://schemas.microsoft.com/office/drawing/2014/main" id="{DF8CE5BD-3DB0-4E77-94CC-1FDB406DE0C7}"/>
              </a:ext>
            </a:extLst>
          </p:cNvPr>
          <p:cNvPicPr>
            <a:picLocks noChangeAspect="1"/>
          </p:cNvPicPr>
          <p:nvPr/>
        </p:nvPicPr>
        <p:blipFill>
          <a:blip r:embed="rId3"/>
          <a:stretch>
            <a:fillRect/>
          </a:stretch>
        </p:blipFill>
        <p:spPr>
          <a:xfrm>
            <a:off x="8718331" y="4245256"/>
            <a:ext cx="1744976" cy="2089663"/>
          </a:xfrm>
          <a:prstGeom prst="rect">
            <a:avLst/>
          </a:prstGeom>
        </p:spPr>
      </p:pic>
    </p:spTree>
    <p:extLst>
      <p:ext uri="{BB962C8B-B14F-4D97-AF65-F5344CB8AC3E}">
        <p14:creationId xmlns:p14="http://schemas.microsoft.com/office/powerpoint/2010/main" val="272513519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EFA7E5-E86E-42C0-85FE-DD92EA716114}"/>
              </a:ext>
            </a:extLst>
          </p:cNvPr>
          <p:cNvSpPr>
            <a:spLocks noGrp="1"/>
          </p:cNvSpPr>
          <p:nvPr>
            <p:ph type="title"/>
          </p:nvPr>
        </p:nvSpPr>
        <p:spPr/>
        <p:txBody>
          <a:bodyPr/>
          <a:lstStyle/>
          <a:p>
            <a:r>
              <a:rPr lang="fr-FR" dirty="0"/>
              <a:t>Sortie scolaire des élèves du niveau 5ème</a:t>
            </a:r>
          </a:p>
        </p:txBody>
      </p:sp>
      <p:sp>
        <p:nvSpPr>
          <p:cNvPr id="3" name="Espace réservé du contenu 2">
            <a:extLst>
              <a:ext uri="{FF2B5EF4-FFF2-40B4-BE49-F238E27FC236}">
                <a16:creationId xmlns:a16="http://schemas.microsoft.com/office/drawing/2014/main" id="{B9C39671-A482-4EA2-B5BE-7D5C3B4CDE10}"/>
              </a:ext>
            </a:extLst>
          </p:cNvPr>
          <p:cNvSpPr>
            <a:spLocks noGrp="1"/>
          </p:cNvSpPr>
          <p:nvPr>
            <p:ph idx="1"/>
          </p:nvPr>
        </p:nvSpPr>
        <p:spPr>
          <a:xfrm>
            <a:off x="6781800" y="1825625"/>
            <a:ext cx="4821621" cy="4351338"/>
          </a:xfrm>
        </p:spPr>
        <p:txBody>
          <a:bodyPr/>
          <a:lstStyle/>
          <a:p>
            <a:r>
              <a:rPr lang="fr-FR" b="1" dirty="0"/>
              <a:t>Découverte de la ville de Chartres  sur 3 dates:</a:t>
            </a:r>
          </a:p>
          <a:p>
            <a:r>
              <a:rPr lang="fr-FR" b="1" dirty="0"/>
              <a:t>Mardi 17 novembre, mardi 24 novembre et mardi 1</a:t>
            </a:r>
            <a:r>
              <a:rPr lang="fr-FR" b="1" baseline="30000" dirty="0"/>
              <a:t>er</a:t>
            </a:r>
            <a:r>
              <a:rPr lang="fr-FR" b="1" dirty="0"/>
              <a:t> décembre </a:t>
            </a:r>
          </a:p>
          <a:p>
            <a:r>
              <a:rPr lang="fr-FR" dirty="0"/>
              <a:t>Visite guidée de la Cathédrale, sur le thème des engins de levage et les bâtisseurs au Moyen-Age</a:t>
            </a:r>
          </a:p>
          <a:p>
            <a:r>
              <a:rPr lang="fr-FR" dirty="0"/>
              <a:t>Atelier fabrication de vitrail </a:t>
            </a:r>
          </a:p>
        </p:txBody>
      </p:sp>
      <p:pic>
        <p:nvPicPr>
          <p:cNvPr id="5" name="Image 4">
            <a:extLst>
              <a:ext uri="{FF2B5EF4-FFF2-40B4-BE49-F238E27FC236}">
                <a16:creationId xmlns:a16="http://schemas.microsoft.com/office/drawing/2014/main" id="{D5CAB203-6ABB-4502-9D8C-0CB21FB53B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579" y="1690688"/>
            <a:ext cx="2239720" cy="3981724"/>
          </a:xfrm>
          <a:prstGeom prst="rect">
            <a:avLst/>
          </a:prstGeom>
        </p:spPr>
      </p:pic>
      <p:pic>
        <p:nvPicPr>
          <p:cNvPr id="6" name="Image 5">
            <a:extLst>
              <a:ext uri="{FF2B5EF4-FFF2-40B4-BE49-F238E27FC236}">
                <a16:creationId xmlns:a16="http://schemas.microsoft.com/office/drawing/2014/main" id="{2EBE76FE-067A-4949-B3D0-121BCDF7FA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8813" y="1690688"/>
            <a:ext cx="3643585" cy="2049517"/>
          </a:xfrm>
          <a:prstGeom prst="rect">
            <a:avLst/>
          </a:prstGeom>
        </p:spPr>
      </p:pic>
      <p:pic>
        <p:nvPicPr>
          <p:cNvPr id="7" name="Image 6">
            <a:extLst>
              <a:ext uri="{FF2B5EF4-FFF2-40B4-BE49-F238E27FC236}">
                <a16:creationId xmlns:a16="http://schemas.microsoft.com/office/drawing/2014/main" id="{C3C5AD89-6A30-4D33-8374-242C9E1671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8812" y="3749018"/>
            <a:ext cx="3643586" cy="2049517"/>
          </a:xfrm>
          <a:prstGeom prst="rect">
            <a:avLst/>
          </a:prstGeom>
        </p:spPr>
      </p:pic>
    </p:spTree>
    <p:extLst>
      <p:ext uri="{BB962C8B-B14F-4D97-AF65-F5344CB8AC3E}">
        <p14:creationId xmlns:p14="http://schemas.microsoft.com/office/powerpoint/2010/main" val="264890513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BDB9D-A14F-4866-9261-700649621588}"/>
              </a:ext>
            </a:extLst>
          </p:cNvPr>
          <p:cNvSpPr>
            <a:spLocks noGrp="1"/>
          </p:cNvSpPr>
          <p:nvPr>
            <p:ph type="title"/>
          </p:nvPr>
        </p:nvSpPr>
        <p:spPr/>
        <p:txBody>
          <a:bodyPr/>
          <a:lstStyle/>
          <a:p>
            <a:pPr algn="ctr"/>
            <a:r>
              <a:rPr lang="fr-FR" dirty="0"/>
              <a:t>Novembre: préparation Avent Ecole</a:t>
            </a:r>
          </a:p>
        </p:txBody>
      </p:sp>
      <p:pic>
        <p:nvPicPr>
          <p:cNvPr id="4" name="Espace réservé du contenu 3">
            <a:extLst>
              <a:ext uri="{FF2B5EF4-FFF2-40B4-BE49-F238E27FC236}">
                <a16:creationId xmlns:a16="http://schemas.microsoft.com/office/drawing/2014/main" id="{F9FD0FF5-3799-46DA-8DF3-88848C28A4D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36398" y="1690688"/>
            <a:ext cx="7735712" cy="4351338"/>
          </a:xfrm>
          <a:prstGeom prst="rect">
            <a:avLst/>
          </a:prstGeom>
        </p:spPr>
      </p:pic>
      <p:pic>
        <p:nvPicPr>
          <p:cNvPr id="5" name="Image 4">
            <a:extLst>
              <a:ext uri="{FF2B5EF4-FFF2-40B4-BE49-F238E27FC236}">
                <a16:creationId xmlns:a16="http://schemas.microsoft.com/office/drawing/2014/main" id="{56DDA556-9409-4CBE-B92D-9A41B80F78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34375" y="1463018"/>
            <a:ext cx="3857625" cy="5659821"/>
          </a:xfrm>
          <a:prstGeom prst="rect">
            <a:avLst/>
          </a:prstGeom>
        </p:spPr>
      </p:pic>
    </p:spTree>
    <p:extLst>
      <p:ext uri="{BB962C8B-B14F-4D97-AF65-F5344CB8AC3E}">
        <p14:creationId xmlns:p14="http://schemas.microsoft.com/office/powerpoint/2010/main" val="175404077"/>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177D66F-FE22-4944-B161-AF5AF2CA24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3505145"/>
            <a:ext cx="6096000" cy="3429000"/>
          </a:xfrm>
          <a:prstGeom prst="rect">
            <a:avLst/>
          </a:prstGeom>
        </p:spPr>
      </p:pic>
      <p:pic>
        <p:nvPicPr>
          <p:cNvPr id="6" name="Image 5">
            <a:extLst>
              <a:ext uri="{FF2B5EF4-FFF2-40B4-BE49-F238E27FC236}">
                <a16:creationId xmlns:a16="http://schemas.microsoft.com/office/drawing/2014/main" id="{E3824A52-B9DE-48D2-9BD4-16E25CFB4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76145"/>
            <a:ext cx="6096000" cy="3429000"/>
          </a:xfrm>
          <a:prstGeom prst="rect">
            <a:avLst/>
          </a:prstGeom>
        </p:spPr>
      </p:pic>
      <p:pic>
        <p:nvPicPr>
          <p:cNvPr id="7" name="Image 6">
            <a:extLst>
              <a:ext uri="{FF2B5EF4-FFF2-40B4-BE49-F238E27FC236}">
                <a16:creationId xmlns:a16="http://schemas.microsoft.com/office/drawing/2014/main" id="{F8465031-5F71-422E-B3AC-6BCECD0F0E0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3192" y="0"/>
            <a:ext cx="3857625" cy="5830723"/>
          </a:xfrm>
          <a:prstGeom prst="rect">
            <a:avLst/>
          </a:prstGeom>
        </p:spPr>
      </p:pic>
      <p:pic>
        <p:nvPicPr>
          <p:cNvPr id="4" name="Espace réservé du contenu 3">
            <a:extLst>
              <a:ext uri="{FF2B5EF4-FFF2-40B4-BE49-F238E27FC236}">
                <a16:creationId xmlns:a16="http://schemas.microsoft.com/office/drawing/2014/main" id="{6ACAB789-C1E8-40C4-811B-4203877C11A7}"/>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806670" y="3794124"/>
            <a:ext cx="5068517" cy="2851041"/>
          </a:xfrm>
          <a:prstGeom prst="rect">
            <a:avLst/>
          </a:prstGeom>
        </p:spPr>
      </p:pic>
    </p:spTree>
    <p:extLst>
      <p:ext uri="{BB962C8B-B14F-4D97-AF65-F5344CB8AC3E}">
        <p14:creationId xmlns:p14="http://schemas.microsoft.com/office/powerpoint/2010/main" val="259142950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2130EA-F7AB-4465-B781-14163E88FD52}"/>
              </a:ext>
            </a:extLst>
          </p:cNvPr>
          <p:cNvSpPr>
            <a:spLocks noGrp="1"/>
          </p:cNvSpPr>
          <p:nvPr>
            <p:ph type="title"/>
          </p:nvPr>
        </p:nvSpPr>
        <p:spPr/>
        <p:txBody>
          <a:bodyPr/>
          <a:lstStyle/>
          <a:p>
            <a:pPr algn="ctr"/>
            <a:r>
              <a:rPr lang="fr-FR" dirty="0"/>
              <a:t>Novembre: Préparation Avent au collège</a:t>
            </a:r>
          </a:p>
        </p:txBody>
      </p:sp>
      <p:pic>
        <p:nvPicPr>
          <p:cNvPr id="8" name="Espace réservé du contenu 7">
            <a:extLst>
              <a:ext uri="{FF2B5EF4-FFF2-40B4-BE49-F238E27FC236}">
                <a16:creationId xmlns:a16="http://schemas.microsoft.com/office/drawing/2014/main" id="{0B358A7A-85E1-49B2-B7D1-E36958EFABA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690688"/>
            <a:ext cx="2447627" cy="4351338"/>
          </a:xfrm>
          <a:prstGeom prst="rect">
            <a:avLst/>
          </a:prstGeom>
        </p:spPr>
      </p:pic>
      <p:pic>
        <p:nvPicPr>
          <p:cNvPr id="9" name="Image 8">
            <a:extLst>
              <a:ext uri="{FF2B5EF4-FFF2-40B4-BE49-F238E27FC236}">
                <a16:creationId xmlns:a16="http://schemas.microsoft.com/office/drawing/2014/main" id="{FDDE4258-9CFE-47B0-B959-5E65F191B2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0078" y="1932864"/>
            <a:ext cx="6874642" cy="3866985"/>
          </a:xfrm>
          <a:prstGeom prst="rect">
            <a:avLst/>
          </a:prstGeom>
        </p:spPr>
      </p:pic>
    </p:spTree>
    <p:extLst>
      <p:ext uri="{BB962C8B-B14F-4D97-AF65-F5344CB8AC3E}">
        <p14:creationId xmlns:p14="http://schemas.microsoft.com/office/powerpoint/2010/main" val="331358635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042B532B-8122-43D8-8ECA-B06AA34F435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64779" y="365125"/>
            <a:ext cx="3229303" cy="5740985"/>
          </a:xfrm>
          <a:prstGeom prst="rect">
            <a:avLst/>
          </a:prstGeom>
        </p:spPr>
      </p:pic>
      <p:pic>
        <p:nvPicPr>
          <p:cNvPr id="5" name="Image 4">
            <a:extLst>
              <a:ext uri="{FF2B5EF4-FFF2-40B4-BE49-F238E27FC236}">
                <a16:creationId xmlns:a16="http://schemas.microsoft.com/office/drawing/2014/main" id="{1D410832-6AA6-4F39-90BF-B89D9A22D6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3779" y="1198179"/>
            <a:ext cx="7931806" cy="4461641"/>
          </a:xfrm>
          <a:prstGeom prst="rect">
            <a:avLst/>
          </a:prstGeom>
        </p:spPr>
      </p:pic>
    </p:spTree>
    <p:extLst>
      <p:ext uri="{BB962C8B-B14F-4D97-AF65-F5344CB8AC3E}">
        <p14:creationId xmlns:p14="http://schemas.microsoft.com/office/powerpoint/2010/main" val="3653200278"/>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056DC-7AD8-4202-B45A-0397D94A65C5}"/>
              </a:ext>
            </a:extLst>
          </p:cNvPr>
          <p:cNvSpPr>
            <a:spLocks noGrp="1"/>
          </p:cNvSpPr>
          <p:nvPr>
            <p:ph type="title"/>
          </p:nvPr>
        </p:nvSpPr>
        <p:spPr/>
        <p:txBody>
          <a:bodyPr/>
          <a:lstStyle/>
          <a:p>
            <a:pPr algn="ctr"/>
            <a:r>
              <a:rPr lang="fr-FR" dirty="0"/>
              <a:t>Journée de la Fraternité: </a:t>
            </a:r>
            <a:br>
              <a:rPr lang="fr-FR" dirty="0"/>
            </a:br>
            <a:r>
              <a:rPr lang="fr-FR" dirty="0"/>
              <a:t>Vendredi 4 décembre</a:t>
            </a:r>
          </a:p>
        </p:txBody>
      </p:sp>
      <p:pic>
        <p:nvPicPr>
          <p:cNvPr id="4" name="Espace réservé du contenu 3">
            <a:extLst>
              <a:ext uri="{FF2B5EF4-FFF2-40B4-BE49-F238E27FC236}">
                <a16:creationId xmlns:a16="http://schemas.microsoft.com/office/drawing/2014/main" id="{AD0690F7-2A90-4D5C-950A-7DCA13A36FF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571056" y="3878317"/>
            <a:ext cx="5095476" cy="2866205"/>
          </a:xfrm>
          <a:prstGeom prst="rect">
            <a:avLst/>
          </a:prstGeom>
        </p:spPr>
      </p:pic>
      <p:pic>
        <p:nvPicPr>
          <p:cNvPr id="5" name="Image 4">
            <a:extLst>
              <a:ext uri="{FF2B5EF4-FFF2-40B4-BE49-F238E27FC236}">
                <a16:creationId xmlns:a16="http://schemas.microsoft.com/office/drawing/2014/main" id="{AE22FD22-9E54-4550-9A30-000DD6B4E6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469" y="1950982"/>
            <a:ext cx="5808717" cy="3267404"/>
          </a:xfrm>
          <a:prstGeom prst="rect">
            <a:avLst/>
          </a:prstGeom>
        </p:spPr>
      </p:pic>
      <p:sp>
        <p:nvSpPr>
          <p:cNvPr id="6" name="ZoneTexte 5">
            <a:extLst>
              <a:ext uri="{FF2B5EF4-FFF2-40B4-BE49-F238E27FC236}">
                <a16:creationId xmlns:a16="http://schemas.microsoft.com/office/drawing/2014/main" id="{979EF25A-90EB-405C-947C-80B88A7A82B9}"/>
              </a:ext>
            </a:extLst>
          </p:cNvPr>
          <p:cNvSpPr txBox="1"/>
          <p:nvPr/>
        </p:nvSpPr>
        <p:spPr>
          <a:xfrm>
            <a:off x="6952593" y="1950982"/>
            <a:ext cx="3294993" cy="646331"/>
          </a:xfrm>
          <a:prstGeom prst="rect">
            <a:avLst/>
          </a:prstGeom>
          <a:noFill/>
        </p:spPr>
        <p:txBody>
          <a:bodyPr wrap="square" rtlCol="0">
            <a:spAutoFit/>
          </a:bodyPr>
          <a:lstStyle/>
          <a:p>
            <a:r>
              <a:rPr lang="fr-FR" dirty="0"/>
              <a:t>Atelier culinaire</a:t>
            </a:r>
          </a:p>
          <a:p>
            <a:r>
              <a:rPr lang="fr-FR" dirty="0"/>
              <a:t>Atelier scrapbooking</a:t>
            </a:r>
          </a:p>
        </p:txBody>
      </p:sp>
      <p:sp>
        <p:nvSpPr>
          <p:cNvPr id="7" name="ZoneTexte 6">
            <a:extLst>
              <a:ext uri="{FF2B5EF4-FFF2-40B4-BE49-F238E27FC236}">
                <a16:creationId xmlns:a16="http://schemas.microsoft.com/office/drawing/2014/main" id="{8223AF92-4CA2-4C06-B45D-0E6DF889CD3F}"/>
              </a:ext>
            </a:extLst>
          </p:cNvPr>
          <p:cNvSpPr txBox="1"/>
          <p:nvPr/>
        </p:nvSpPr>
        <p:spPr>
          <a:xfrm>
            <a:off x="838200" y="5218386"/>
            <a:ext cx="4900447" cy="923330"/>
          </a:xfrm>
          <a:prstGeom prst="rect">
            <a:avLst/>
          </a:prstGeom>
          <a:noFill/>
        </p:spPr>
        <p:txBody>
          <a:bodyPr wrap="square" rtlCol="0">
            <a:spAutoFit/>
          </a:bodyPr>
          <a:lstStyle/>
          <a:p>
            <a:r>
              <a:rPr lang="fr-FR" dirty="0"/>
              <a:t>Déjeuner</a:t>
            </a:r>
          </a:p>
          <a:p>
            <a:r>
              <a:rPr lang="fr-FR" dirty="0"/>
              <a:t>Marche</a:t>
            </a:r>
          </a:p>
          <a:p>
            <a:r>
              <a:rPr lang="fr-FR" dirty="0"/>
              <a:t>Atelier sophrologie</a:t>
            </a:r>
          </a:p>
        </p:txBody>
      </p:sp>
    </p:spTree>
    <p:extLst>
      <p:ext uri="{BB962C8B-B14F-4D97-AF65-F5344CB8AC3E}">
        <p14:creationId xmlns:p14="http://schemas.microsoft.com/office/powerpoint/2010/main" val="228099109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A6D8F1-14A4-44B5-93E8-2C3EF5583087}"/>
              </a:ext>
            </a:extLst>
          </p:cNvPr>
          <p:cNvSpPr>
            <a:spLocks noGrp="1"/>
          </p:cNvSpPr>
          <p:nvPr>
            <p:ph type="title"/>
          </p:nvPr>
        </p:nvSpPr>
        <p:spPr/>
        <p:txBody>
          <a:bodyPr/>
          <a:lstStyle/>
          <a:p>
            <a:pPr algn="ctr"/>
            <a:r>
              <a:rPr lang="fr-FR" dirty="0"/>
              <a:t>Décembre: Noël</a:t>
            </a:r>
          </a:p>
        </p:txBody>
      </p:sp>
      <p:sp>
        <p:nvSpPr>
          <p:cNvPr id="3" name="Espace réservé du contenu 2">
            <a:extLst>
              <a:ext uri="{FF2B5EF4-FFF2-40B4-BE49-F238E27FC236}">
                <a16:creationId xmlns:a16="http://schemas.microsoft.com/office/drawing/2014/main" id="{B53AEBC8-7308-4191-8206-8E76F7B73B3C}"/>
              </a:ext>
            </a:extLst>
          </p:cNvPr>
          <p:cNvSpPr>
            <a:spLocks noGrp="1"/>
          </p:cNvSpPr>
          <p:nvPr>
            <p:ph idx="1"/>
          </p:nvPr>
        </p:nvSpPr>
        <p:spPr>
          <a:xfrm>
            <a:off x="838200" y="1825625"/>
            <a:ext cx="5404945" cy="4351338"/>
          </a:xfrm>
        </p:spPr>
        <p:txBody>
          <a:bodyPr>
            <a:normAutofit fontScale="92500" lnSpcReduction="10000"/>
          </a:bodyPr>
          <a:lstStyle/>
          <a:p>
            <a:r>
              <a:rPr lang="fr-FR" dirty="0"/>
              <a:t>Chorale et petit concert de Noël à </a:t>
            </a:r>
            <a:r>
              <a:rPr lang="fr-FR" dirty="0" err="1"/>
              <a:t>l’Ehpad</a:t>
            </a:r>
            <a:r>
              <a:rPr lang="fr-FR" dirty="0"/>
              <a:t> d’Auneau (sous réserve) le jeudi 17 décembre, dans l’après-midi, après la messe</a:t>
            </a:r>
          </a:p>
          <a:p>
            <a:r>
              <a:rPr lang="fr-FR" dirty="0"/>
              <a:t>Célébration de Noël pour l’école vendredi 18 décembre à 10h30</a:t>
            </a:r>
          </a:p>
          <a:p>
            <a:r>
              <a:rPr lang="fr-FR" dirty="0"/>
              <a:t>Célébration de Noël pour le collège vendredi 18 décembre à 13h45, suivie d’un petit concert de chants traditionnels de Noël</a:t>
            </a:r>
          </a:p>
          <a:p>
            <a:r>
              <a:rPr lang="fr-FR" dirty="0"/>
              <a:t>Marché de Noël le vendredi 18 décembre, à partir de 16h30</a:t>
            </a:r>
          </a:p>
        </p:txBody>
      </p:sp>
      <p:pic>
        <p:nvPicPr>
          <p:cNvPr id="4" name="Image 3">
            <a:extLst>
              <a:ext uri="{FF2B5EF4-FFF2-40B4-BE49-F238E27FC236}">
                <a16:creationId xmlns:a16="http://schemas.microsoft.com/office/drawing/2014/main" id="{384C7D32-CE45-40BA-8AFF-877013E2B7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4111" y="2747963"/>
            <a:ext cx="6096000" cy="3429000"/>
          </a:xfrm>
          <a:prstGeom prst="rect">
            <a:avLst/>
          </a:prstGeom>
        </p:spPr>
      </p:pic>
      <p:pic>
        <p:nvPicPr>
          <p:cNvPr id="6" name="Image 5">
            <a:extLst>
              <a:ext uri="{FF2B5EF4-FFF2-40B4-BE49-F238E27FC236}">
                <a16:creationId xmlns:a16="http://schemas.microsoft.com/office/drawing/2014/main" id="{DFB15708-64C6-46C7-9A53-8AC727CD29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1391" y="365125"/>
            <a:ext cx="2307021" cy="2307021"/>
          </a:xfrm>
          <a:prstGeom prst="rect">
            <a:avLst/>
          </a:prstGeom>
        </p:spPr>
      </p:pic>
    </p:spTree>
    <p:extLst>
      <p:ext uri="{BB962C8B-B14F-4D97-AF65-F5344CB8AC3E}">
        <p14:creationId xmlns:p14="http://schemas.microsoft.com/office/powerpoint/2010/main" val="138796390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5A6E2-B767-44E5-8EFF-5E0F4E7DE80D}"/>
              </a:ext>
            </a:extLst>
          </p:cNvPr>
          <p:cNvSpPr>
            <a:spLocks noGrp="1"/>
          </p:cNvSpPr>
          <p:nvPr>
            <p:ph type="title"/>
          </p:nvPr>
        </p:nvSpPr>
        <p:spPr/>
        <p:txBody>
          <a:bodyPr/>
          <a:lstStyle/>
          <a:p>
            <a:r>
              <a:rPr lang="fr-FR" dirty="0"/>
              <a:t>La pastorale : différentes propositions</a:t>
            </a:r>
          </a:p>
        </p:txBody>
      </p:sp>
      <p:sp>
        <p:nvSpPr>
          <p:cNvPr id="3" name="Espace réservé du contenu 2">
            <a:extLst>
              <a:ext uri="{FF2B5EF4-FFF2-40B4-BE49-F238E27FC236}">
                <a16:creationId xmlns:a16="http://schemas.microsoft.com/office/drawing/2014/main" id="{1968B413-F495-47EA-8F01-78939D34A0C4}"/>
              </a:ext>
            </a:extLst>
          </p:cNvPr>
          <p:cNvSpPr>
            <a:spLocks noGrp="1"/>
          </p:cNvSpPr>
          <p:nvPr>
            <p:ph idx="1"/>
          </p:nvPr>
        </p:nvSpPr>
        <p:spPr>
          <a:xfrm>
            <a:off x="838200" y="1308538"/>
            <a:ext cx="10515600" cy="4868425"/>
          </a:xfrm>
        </p:spPr>
        <p:txBody>
          <a:bodyPr>
            <a:normAutofit fontScale="92500"/>
          </a:bodyPr>
          <a:lstStyle/>
          <a:p>
            <a:r>
              <a:rPr lang="fr-FR" dirty="0"/>
              <a:t>Eveil à la Foi à l’école</a:t>
            </a:r>
          </a:p>
          <a:p>
            <a:r>
              <a:rPr lang="fr-FR" dirty="0"/>
              <a:t>Culture Chrétienne au collège</a:t>
            </a:r>
          </a:p>
          <a:p>
            <a:r>
              <a:rPr lang="fr-FR" dirty="0"/>
              <a:t>Temps forts</a:t>
            </a:r>
          </a:p>
          <a:p>
            <a:r>
              <a:rPr lang="fr-FR" dirty="0"/>
              <a:t>Actions de solidarité</a:t>
            </a:r>
          </a:p>
          <a:p>
            <a:r>
              <a:rPr lang="fr-FR" dirty="0"/>
              <a:t>Célébrations</a:t>
            </a:r>
          </a:p>
          <a:p>
            <a:r>
              <a:rPr lang="fr-FR" dirty="0"/>
              <a:t>Atelier-prière collégiens</a:t>
            </a:r>
          </a:p>
          <a:p>
            <a:pPr>
              <a:lnSpc>
                <a:spcPct val="100000"/>
              </a:lnSpc>
            </a:pPr>
            <a:r>
              <a:rPr lang="fr-FR" dirty="0"/>
              <a:t>Atelier formation humaine 3ème</a:t>
            </a:r>
          </a:p>
          <a:p>
            <a:pPr>
              <a:lnSpc>
                <a:spcPct val="100000"/>
              </a:lnSpc>
            </a:pPr>
            <a:r>
              <a:rPr lang="fr-FR" dirty="0"/>
              <a:t>Proposition parcours thématique  avec déjeuner animé par Père Silouane</a:t>
            </a:r>
          </a:p>
          <a:p>
            <a:pPr>
              <a:lnSpc>
                <a:spcPct val="100000"/>
              </a:lnSpc>
            </a:pPr>
            <a:r>
              <a:rPr lang="fr-FR" dirty="0"/>
              <a:t>Ateliers collaboratifs entre collégiens volontaires et les jeunes autistes du Foyer –Fondation Vivre et Travailler Autrement (Fondation Andros)  </a:t>
            </a:r>
          </a:p>
          <a:p>
            <a:endParaRPr lang="fr-FR" dirty="0"/>
          </a:p>
        </p:txBody>
      </p:sp>
      <p:pic>
        <p:nvPicPr>
          <p:cNvPr id="4" name="Image 3">
            <a:extLst>
              <a:ext uri="{FF2B5EF4-FFF2-40B4-BE49-F238E27FC236}">
                <a16:creationId xmlns:a16="http://schemas.microsoft.com/office/drawing/2014/main" id="{D5284400-EA35-4E34-ADEA-87BDA1EB5B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76441" y="1308538"/>
            <a:ext cx="3216166" cy="3066852"/>
          </a:xfrm>
          <a:prstGeom prst="rect">
            <a:avLst/>
          </a:prstGeom>
        </p:spPr>
      </p:pic>
    </p:spTree>
    <p:extLst>
      <p:ext uri="{BB962C8B-B14F-4D97-AF65-F5344CB8AC3E}">
        <p14:creationId xmlns:p14="http://schemas.microsoft.com/office/powerpoint/2010/main" val="368473985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31FB2-4F97-4789-AB04-EAE72A516A3E}"/>
              </a:ext>
            </a:extLst>
          </p:cNvPr>
          <p:cNvSpPr>
            <a:spLocks noGrp="1"/>
          </p:cNvSpPr>
          <p:nvPr>
            <p:ph type="title"/>
          </p:nvPr>
        </p:nvSpPr>
        <p:spPr/>
        <p:txBody>
          <a:bodyPr/>
          <a:lstStyle/>
          <a:p>
            <a:pPr algn="ctr"/>
            <a:r>
              <a:rPr lang="fr-FR" dirty="0"/>
              <a:t>Janvier: Epiphanie</a:t>
            </a:r>
          </a:p>
        </p:txBody>
      </p:sp>
      <p:pic>
        <p:nvPicPr>
          <p:cNvPr id="4" name="Espace réservé du contenu 3">
            <a:extLst>
              <a:ext uri="{FF2B5EF4-FFF2-40B4-BE49-F238E27FC236}">
                <a16:creationId xmlns:a16="http://schemas.microsoft.com/office/drawing/2014/main" id="{05CCBDCD-0959-4FF4-A170-9FB418D12CB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507201592"/>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2E1E2-8218-4AA3-BD06-21F16A5E4461}"/>
              </a:ext>
            </a:extLst>
          </p:cNvPr>
          <p:cNvSpPr>
            <a:spLocks noGrp="1"/>
          </p:cNvSpPr>
          <p:nvPr>
            <p:ph type="title"/>
          </p:nvPr>
        </p:nvSpPr>
        <p:spPr/>
        <p:txBody>
          <a:bodyPr/>
          <a:lstStyle/>
          <a:p>
            <a:pPr algn="ctr"/>
            <a:r>
              <a:rPr lang="fr-FR" dirty="0"/>
              <a:t>Carême: Fête Saint Joseph</a:t>
            </a:r>
          </a:p>
        </p:txBody>
      </p:sp>
      <p:sp>
        <p:nvSpPr>
          <p:cNvPr id="3" name="Espace réservé du contenu 2">
            <a:extLst>
              <a:ext uri="{FF2B5EF4-FFF2-40B4-BE49-F238E27FC236}">
                <a16:creationId xmlns:a16="http://schemas.microsoft.com/office/drawing/2014/main" id="{2F99E252-F681-4F99-AD90-F4EF5AB2A489}"/>
              </a:ext>
            </a:extLst>
          </p:cNvPr>
          <p:cNvSpPr>
            <a:spLocks noGrp="1"/>
          </p:cNvSpPr>
          <p:nvPr>
            <p:ph idx="1"/>
          </p:nvPr>
        </p:nvSpPr>
        <p:spPr>
          <a:xfrm>
            <a:off x="6096000" y="3153103"/>
            <a:ext cx="5257800" cy="3023860"/>
          </a:xfrm>
        </p:spPr>
        <p:txBody>
          <a:bodyPr/>
          <a:lstStyle/>
          <a:p>
            <a:r>
              <a:rPr lang="fr-FR" b="1" dirty="0"/>
              <a:t>Connaître Saint Joseph, Saint patron de l’établissement</a:t>
            </a:r>
          </a:p>
          <a:p>
            <a:r>
              <a:rPr lang="fr-FR" dirty="0"/>
              <a:t>Vendredi 19 mars : Célébration </a:t>
            </a:r>
          </a:p>
          <a:p>
            <a:r>
              <a:rPr lang="fr-FR" dirty="0"/>
              <a:t>Matin à 10h30 pour l’école</a:t>
            </a:r>
          </a:p>
          <a:p>
            <a:r>
              <a:rPr lang="fr-FR" dirty="0"/>
              <a:t>Après-midi pour le collège</a:t>
            </a:r>
          </a:p>
        </p:txBody>
      </p:sp>
      <p:pic>
        <p:nvPicPr>
          <p:cNvPr id="4" name="Image 3">
            <a:extLst>
              <a:ext uri="{FF2B5EF4-FFF2-40B4-BE49-F238E27FC236}">
                <a16:creationId xmlns:a16="http://schemas.microsoft.com/office/drawing/2014/main" id="{6510A21C-607B-416E-A133-D6341BF4EF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9" y="1363196"/>
            <a:ext cx="4550323" cy="6067097"/>
          </a:xfrm>
          <a:prstGeom prst="rect">
            <a:avLst/>
          </a:prstGeom>
        </p:spPr>
      </p:pic>
      <p:pic>
        <p:nvPicPr>
          <p:cNvPr id="5" name="Image 4">
            <a:extLst>
              <a:ext uri="{FF2B5EF4-FFF2-40B4-BE49-F238E27FC236}">
                <a16:creationId xmlns:a16="http://schemas.microsoft.com/office/drawing/2014/main" id="{CA0103F1-021D-400F-AA22-BFDEB2D4AD43}"/>
              </a:ext>
            </a:extLst>
          </p:cNvPr>
          <p:cNvPicPr>
            <a:picLocks noChangeAspect="1"/>
          </p:cNvPicPr>
          <p:nvPr/>
        </p:nvPicPr>
        <p:blipFill>
          <a:blip r:embed="rId3"/>
          <a:stretch>
            <a:fillRect/>
          </a:stretch>
        </p:blipFill>
        <p:spPr>
          <a:xfrm>
            <a:off x="9712544" y="365125"/>
            <a:ext cx="1847850" cy="2476500"/>
          </a:xfrm>
          <a:prstGeom prst="rect">
            <a:avLst/>
          </a:prstGeom>
        </p:spPr>
      </p:pic>
    </p:spTree>
    <p:extLst>
      <p:ext uri="{BB962C8B-B14F-4D97-AF65-F5344CB8AC3E}">
        <p14:creationId xmlns:p14="http://schemas.microsoft.com/office/powerpoint/2010/main" val="138166167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2D691-879D-4BD5-8953-58A0A6A5BB55}"/>
              </a:ext>
            </a:extLst>
          </p:cNvPr>
          <p:cNvSpPr>
            <a:spLocks noGrp="1"/>
          </p:cNvSpPr>
          <p:nvPr>
            <p:ph type="title"/>
          </p:nvPr>
        </p:nvSpPr>
        <p:spPr/>
        <p:txBody>
          <a:bodyPr/>
          <a:lstStyle/>
          <a:p>
            <a:pPr algn="ctr"/>
            <a:r>
              <a:rPr lang="fr-FR" dirty="0"/>
              <a:t>Temps du Carême : Actions de solidarité</a:t>
            </a:r>
          </a:p>
        </p:txBody>
      </p:sp>
      <p:sp>
        <p:nvSpPr>
          <p:cNvPr id="3" name="Espace réservé du contenu 2">
            <a:extLst>
              <a:ext uri="{FF2B5EF4-FFF2-40B4-BE49-F238E27FC236}">
                <a16:creationId xmlns:a16="http://schemas.microsoft.com/office/drawing/2014/main" id="{FE8A199B-FF71-4B3E-8DC8-819EAF2D2B7D}"/>
              </a:ext>
            </a:extLst>
          </p:cNvPr>
          <p:cNvSpPr>
            <a:spLocks noGrp="1"/>
          </p:cNvSpPr>
          <p:nvPr>
            <p:ph idx="1"/>
          </p:nvPr>
        </p:nvSpPr>
        <p:spPr>
          <a:xfrm>
            <a:off x="838200" y="1825625"/>
            <a:ext cx="5672959" cy="4351338"/>
          </a:xfrm>
        </p:spPr>
        <p:txBody>
          <a:bodyPr/>
          <a:lstStyle/>
          <a:p>
            <a:r>
              <a:rPr lang="fr-FR"/>
              <a:t>Collecte </a:t>
            </a:r>
            <a:r>
              <a:rPr lang="fr-FR" dirty="0"/>
              <a:t>de boîtes et briques et chaîne de solidarité, au profit des Restos du Cœur d’Auneau, le jeudi 1</a:t>
            </a:r>
            <a:r>
              <a:rPr lang="fr-FR" baseline="30000" dirty="0"/>
              <a:t>er</a:t>
            </a:r>
            <a:r>
              <a:rPr lang="fr-FR" dirty="0"/>
              <a:t> avril, à partir de 10h30</a:t>
            </a:r>
          </a:p>
          <a:p>
            <a:r>
              <a:rPr lang="fr-FR" dirty="0"/>
              <a:t>Bol de riz, avec un temps de recueillement au self, le vendredi 2 avril. Les bénéfices seront reversés à une association caritative lors du conseil pastoral </a:t>
            </a:r>
          </a:p>
        </p:txBody>
      </p:sp>
      <p:pic>
        <p:nvPicPr>
          <p:cNvPr id="4" name="Image 3">
            <a:extLst>
              <a:ext uri="{FF2B5EF4-FFF2-40B4-BE49-F238E27FC236}">
                <a16:creationId xmlns:a16="http://schemas.microsoft.com/office/drawing/2014/main" id="{73AD8A55-430F-4C48-89FA-989B8ED45A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21705" y="1595212"/>
            <a:ext cx="3008750" cy="4581751"/>
          </a:xfrm>
          <a:prstGeom prst="rect">
            <a:avLst/>
          </a:prstGeom>
        </p:spPr>
      </p:pic>
    </p:spTree>
    <p:extLst>
      <p:ext uri="{BB962C8B-B14F-4D97-AF65-F5344CB8AC3E}">
        <p14:creationId xmlns:p14="http://schemas.microsoft.com/office/powerpoint/2010/main" val="962047605"/>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D17126-7EA8-4D77-B1B9-9E679C4EC904}"/>
              </a:ext>
            </a:extLst>
          </p:cNvPr>
          <p:cNvSpPr>
            <a:spLocks noGrp="1"/>
          </p:cNvSpPr>
          <p:nvPr>
            <p:ph type="title"/>
          </p:nvPr>
        </p:nvSpPr>
        <p:spPr/>
        <p:txBody>
          <a:bodyPr/>
          <a:lstStyle/>
          <a:p>
            <a:pPr algn="ctr"/>
            <a:r>
              <a:rPr lang="fr-FR" dirty="0"/>
              <a:t>Semaine Sainte</a:t>
            </a:r>
          </a:p>
        </p:txBody>
      </p:sp>
      <p:pic>
        <p:nvPicPr>
          <p:cNvPr id="4" name="Espace réservé du contenu 3">
            <a:extLst>
              <a:ext uri="{FF2B5EF4-FFF2-40B4-BE49-F238E27FC236}">
                <a16:creationId xmlns:a16="http://schemas.microsoft.com/office/drawing/2014/main" id="{8C2054FB-99A4-4D46-B442-DC389652B2E0}"/>
              </a:ext>
            </a:extLst>
          </p:cNvPr>
          <p:cNvPicPr>
            <a:picLocks noGrp="1" noChangeAspect="1"/>
          </p:cNvPicPr>
          <p:nvPr>
            <p:ph idx="1"/>
          </p:nvPr>
        </p:nvPicPr>
        <p:blipFill>
          <a:blip r:embed="rId2"/>
          <a:stretch>
            <a:fillRect/>
          </a:stretch>
        </p:blipFill>
        <p:spPr>
          <a:xfrm>
            <a:off x="2019545" y="1832578"/>
            <a:ext cx="7913836" cy="4254363"/>
          </a:xfrm>
          <a:prstGeom prst="rect">
            <a:avLst/>
          </a:prstGeom>
        </p:spPr>
      </p:pic>
    </p:spTree>
    <p:extLst>
      <p:ext uri="{BB962C8B-B14F-4D97-AF65-F5344CB8AC3E}">
        <p14:creationId xmlns:p14="http://schemas.microsoft.com/office/powerpoint/2010/main" val="402696200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AE405-15AF-4490-B554-07A649870DB3}"/>
              </a:ext>
            </a:extLst>
          </p:cNvPr>
          <p:cNvSpPr>
            <a:spLocks noGrp="1"/>
          </p:cNvSpPr>
          <p:nvPr>
            <p:ph type="title"/>
          </p:nvPr>
        </p:nvSpPr>
        <p:spPr/>
        <p:txBody>
          <a:bodyPr/>
          <a:lstStyle/>
          <a:p>
            <a:pPr algn="ctr"/>
            <a:r>
              <a:rPr lang="fr-FR" dirty="0"/>
              <a:t>Pâques Mystère de la résurrection</a:t>
            </a:r>
          </a:p>
        </p:txBody>
      </p:sp>
      <p:pic>
        <p:nvPicPr>
          <p:cNvPr id="7" name="Espace réservé du contenu 6">
            <a:extLst>
              <a:ext uri="{FF2B5EF4-FFF2-40B4-BE49-F238E27FC236}">
                <a16:creationId xmlns:a16="http://schemas.microsoft.com/office/drawing/2014/main" id="{52AADA62-756B-4386-91D0-6F7885A8EFFF}"/>
              </a:ext>
            </a:extLst>
          </p:cNvPr>
          <p:cNvPicPr>
            <a:picLocks noGrp="1" noChangeAspect="1"/>
          </p:cNvPicPr>
          <p:nvPr>
            <p:ph idx="1"/>
          </p:nvPr>
        </p:nvPicPr>
        <p:blipFill>
          <a:blip r:embed="rId2"/>
          <a:stretch>
            <a:fillRect/>
          </a:stretch>
        </p:blipFill>
        <p:spPr>
          <a:xfrm>
            <a:off x="2703907" y="2144112"/>
            <a:ext cx="6784186" cy="3818840"/>
          </a:xfrm>
          <a:prstGeom prst="rect">
            <a:avLst/>
          </a:prstGeom>
        </p:spPr>
      </p:pic>
    </p:spTree>
    <p:extLst>
      <p:ext uri="{BB962C8B-B14F-4D97-AF65-F5344CB8AC3E}">
        <p14:creationId xmlns:p14="http://schemas.microsoft.com/office/powerpoint/2010/main" val="8645928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9FA195-94F7-4B4B-BCC3-186718FC12B0}"/>
              </a:ext>
            </a:extLst>
          </p:cNvPr>
          <p:cNvSpPr>
            <a:spLocks noGrp="1"/>
          </p:cNvSpPr>
          <p:nvPr>
            <p:ph type="title"/>
          </p:nvPr>
        </p:nvSpPr>
        <p:spPr/>
        <p:txBody>
          <a:bodyPr/>
          <a:lstStyle/>
          <a:p>
            <a:pPr algn="ctr"/>
            <a:r>
              <a:rPr lang="fr-FR" dirty="0"/>
              <a:t>Temps Pascal: 50 jours de Pâques </a:t>
            </a:r>
            <a:br>
              <a:rPr lang="fr-FR" dirty="0"/>
            </a:br>
            <a:r>
              <a:rPr lang="fr-FR" dirty="0"/>
              <a:t>jusqu’à la Pentecôte</a:t>
            </a:r>
          </a:p>
        </p:txBody>
      </p:sp>
      <p:sp>
        <p:nvSpPr>
          <p:cNvPr id="5" name="ZoneTexte 4">
            <a:extLst>
              <a:ext uri="{FF2B5EF4-FFF2-40B4-BE49-F238E27FC236}">
                <a16:creationId xmlns:a16="http://schemas.microsoft.com/office/drawing/2014/main" id="{277BB7CF-BF7E-427F-A1F5-2BCE9BE94938}"/>
              </a:ext>
            </a:extLst>
          </p:cNvPr>
          <p:cNvSpPr txBox="1"/>
          <p:nvPr/>
        </p:nvSpPr>
        <p:spPr>
          <a:xfrm>
            <a:off x="409903" y="3078053"/>
            <a:ext cx="4898621" cy="1846659"/>
          </a:xfrm>
          <a:prstGeom prst="rect">
            <a:avLst/>
          </a:prstGeom>
          <a:noFill/>
        </p:spPr>
        <p:txBody>
          <a:bodyPr wrap="square" rtlCol="0">
            <a:spAutoFit/>
          </a:bodyPr>
          <a:lstStyle/>
          <a:p>
            <a:r>
              <a:rPr lang="fr-FR" sz="3200" dirty="0"/>
              <a:t>Pâques: la Résurrection</a:t>
            </a:r>
          </a:p>
          <a:p>
            <a:r>
              <a:rPr lang="fr-FR" sz="3200" dirty="0"/>
              <a:t>Ascension</a:t>
            </a:r>
          </a:p>
          <a:p>
            <a:r>
              <a:rPr lang="fr-FR" sz="3200" dirty="0"/>
              <a:t>Pentecôte</a:t>
            </a:r>
          </a:p>
          <a:p>
            <a:endParaRPr lang="fr-FR" dirty="0"/>
          </a:p>
        </p:txBody>
      </p:sp>
      <p:pic>
        <p:nvPicPr>
          <p:cNvPr id="8" name="Image 7">
            <a:extLst>
              <a:ext uri="{FF2B5EF4-FFF2-40B4-BE49-F238E27FC236}">
                <a16:creationId xmlns:a16="http://schemas.microsoft.com/office/drawing/2014/main" id="{6ACB38A9-0D11-45ED-AE04-D4653DAC1370}"/>
              </a:ext>
            </a:extLst>
          </p:cNvPr>
          <p:cNvPicPr>
            <a:picLocks noChangeAspect="1"/>
          </p:cNvPicPr>
          <p:nvPr/>
        </p:nvPicPr>
        <p:blipFill>
          <a:blip r:embed="rId2"/>
          <a:stretch>
            <a:fillRect/>
          </a:stretch>
        </p:blipFill>
        <p:spPr>
          <a:xfrm>
            <a:off x="5491399" y="2214562"/>
            <a:ext cx="5905500" cy="2952750"/>
          </a:xfrm>
          <a:prstGeom prst="rect">
            <a:avLst/>
          </a:prstGeom>
        </p:spPr>
      </p:pic>
    </p:spTree>
    <p:extLst>
      <p:ext uri="{BB962C8B-B14F-4D97-AF65-F5344CB8AC3E}">
        <p14:creationId xmlns:p14="http://schemas.microsoft.com/office/powerpoint/2010/main" val="246155895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09531A-37E5-4B7E-9A13-B4F027C78FC7}"/>
              </a:ext>
            </a:extLst>
          </p:cNvPr>
          <p:cNvSpPr>
            <a:spLocks noGrp="1"/>
          </p:cNvSpPr>
          <p:nvPr>
            <p:ph type="title"/>
          </p:nvPr>
        </p:nvSpPr>
        <p:spPr/>
        <p:txBody>
          <a:bodyPr/>
          <a:lstStyle/>
          <a:p>
            <a:pPr algn="ctr"/>
            <a:r>
              <a:rPr lang="fr-FR" dirty="0"/>
              <a:t>Juin: Marche ELA</a:t>
            </a:r>
          </a:p>
        </p:txBody>
      </p:sp>
      <p:sp>
        <p:nvSpPr>
          <p:cNvPr id="3" name="Espace réservé du contenu 2">
            <a:extLst>
              <a:ext uri="{FF2B5EF4-FFF2-40B4-BE49-F238E27FC236}">
                <a16:creationId xmlns:a16="http://schemas.microsoft.com/office/drawing/2014/main" id="{B0B25D17-A477-4BC1-B15A-18B94CD31A98}"/>
              </a:ext>
            </a:extLst>
          </p:cNvPr>
          <p:cNvSpPr>
            <a:spLocks noGrp="1"/>
          </p:cNvSpPr>
          <p:nvPr>
            <p:ph idx="1"/>
          </p:nvPr>
        </p:nvSpPr>
        <p:spPr>
          <a:xfrm>
            <a:off x="838199" y="1825625"/>
            <a:ext cx="3837151" cy="4351338"/>
          </a:xfrm>
        </p:spPr>
        <p:txBody>
          <a:bodyPr>
            <a:normAutofit fontScale="47500" lnSpcReduction="20000"/>
          </a:bodyPr>
          <a:lstStyle/>
          <a:p>
            <a:pPr algn="ctr"/>
            <a:r>
              <a:rPr lang="fr-FR" sz="4600" b="1" dirty="0"/>
              <a:t>Mets tes baskets pour ELA</a:t>
            </a:r>
          </a:p>
          <a:p>
            <a:endParaRPr lang="fr-FR" dirty="0"/>
          </a:p>
          <a:p>
            <a:r>
              <a:rPr lang="fr-FR" sz="4200" dirty="0"/>
              <a:t>Fin juin, tous les élèves , les enseignants et les membres du personnel marcheront au profit de l’Association ELA , un événement sportif et convivial! </a:t>
            </a:r>
          </a:p>
          <a:p>
            <a:r>
              <a:rPr lang="fr-FR" sz="4200" dirty="0"/>
              <a:t>Au préalable, les élèves auront recherché parmi leur entourage des personnes qui acceptent de récompenser leur effort sportif au profit d’ELA en effectuant un don ou une promesse de don grâce aux supports fournis par l’Association. </a:t>
            </a:r>
          </a:p>
        </p:txBody>
      </p:sp>
      <p:pic>
        <p:nvPicPr>
          <p:cNvPr id="4" name="Image 3">
            <a:extLst>
              <a:ext uri="{FF2B5EF4-FFF2-40B4-BE49-F238E27FC236}">
                <a16:creationId xmlns:a16="http://schemas.microsoft.com/office/drawing/2014/main" id="{711B02CB-FECB-4C11-BA6E-C560909E6C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351" y="2142250"/>
            <a:ext cx="7090980" cy="3988676"/>
          </a:xfrm>
          <a:prstGeom prst="rect">
            <a:avLst/>
          </a:prstGeom>
        </p:spPr>
      </p:pic>
    </p:spTree>
    <p:extLst>
      <p:ext uri="{BB962C8B-B14F-4D97-AF65-F5344CB8AC3E}">
        <p14:creationId xmlns:p14="http://schemas.microsoft.com/office/powerpoint/2010/main" val="185817684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DA6FB-2D7E-4EEB-86F0-A7BBE580FF6B}"/>
              </a:ext>
            </a:extLst>
          </p:cNvPr>
          <p:cNvSpPr>
            <a:spLocks noGrp="1"/>
          </p:cNvSpPr>
          <p:nvPr>
            <p:ph type="title"/>
          </p:nvPr>
        </p:nvSpPr>
        <p:spPr>
          <a:xfrm>
            <a:off x="6243145" y="534069"/>
            <a:ext cx="4212020" cy="1952406"/>
          </a:xfrm>
        </p:spPr>
        <p:txBody>
          <a:bodyPr/>
          <a:lstStyle/>
          <a:p>
            <a:pPr algn="ctr"/>
            <a:r>
              <a:rPr lang="fr-FR" dirty="0"/>
              <a:t>Rentrée</a:t>
            </a:r>
            <a:br>
              <a:rPr lang="fr-FR" dirty="0"/>
            </a:br>
            <a:r>
              <a:rPr lang="fr-FR" dirty="0"/>
              <a:t>Mardi 1</a:t>
            </a:r>
            <a:r>
              <a:rPr lang="fr-FR" baseline="30000" dirty="0"/>
              <a:t>er</a:t>
            </a:r>
            <a:r>
              <a:rPr lang="fr-FR" dirty="0"/>
              <a:t> septembre</a:t>
            </a:r>
          </a:p>
        </p:txBody>
      </p:sp>
      <p:sp>
        <p:nvSpPr>
          <p:cNvPr id="3" name="Espace réservé du contenu 2">
            <a:extLst>
              <a:ext uri="{FF2B5EF4-FFF2-40B4-BE49-F238E27FC236}">
                <a16:creationId xmlns:a16="http://schemas.microsoft.com/office/drawing/2014/main" id="{C2CE6DA6-F004-4702-ABF4-E4F5EDA82C44}"/>
              </a:ext>
            </a:extLst>
          </p:cNvPr>
          <p:cNvSpPr>
            <a:spLocks noGrp="1"/>
          </p:cNvSpPr>
          <p:nvPr>
            <p:ph idx="1"/>
          </p:nvPr>
        </p:nvSpPr>
        <p:spPr>
          <a:xfrm>
            <a:off x="472473" y="2994025"/>
            <a:ext cx="5657193" cy="4351338"/>
          </a:xfrm>
        </p:spPr>
        <p:txBody>
          <a:bodyPr/>
          <a:lstStyle/>
          <a:p>
            <a:r>
              <a:rPr lang="fr-FR" dirty="0"/>
              <a:t>Ecole: mot d’accueil par Madame Lombardot, Directrice et bénédiction des élèves et des cartables par Père Silouane </a:t>
            </a:r>
          </a:p>
          <a:p>
            <a:r>
              <a:rPr lang="fr-FR" dirty="0"/>
              <a:t>Collège: mot d’accueil par Monsieur Marcille, Chef d’établissement coordinateur et bénédiction des élèves par Père Silouane</a:t>
            </a:r>
          </a:p>
        </p:txBody>
      </p:sp>
      <p:pic>
        <p:nvPicPr>
          <p:cNvPr id="4" name="Image 3">
            <a:extLst>
              <a:ext uri="{FF2B5EF4-FFF2-40B4-BE49-F238E27FC236}">
                <a16:creationId xmlns:a16="http://schemas.microsoft.com/office/drawing/2014/main" id="{DAF46E75-80B3-49D1-BB67-4811880AF5D9}"/>
              </a:ext>
            </a:extLst>
          </p:cNvPr>
          <p:cNvPicPr>
            <a:picLocks noChangeAspect="1"/>
          </p:cNvPicPr>
          <p:nvPr/>
        </p:nvPicPr>
        <p:blipFill>
          <a:blip r:embed="rId2"/>
          <a:stretch>
            <a:fillRect/>
          </a:stretch>
        </p:blipFill>
        <p:spPr>
          <a:xfrm>
            <a:off x="6527417" y="3429000"/>
            <a:ext cx="5334000" cy="3000375"/>
          </a:xfrm>
          <a:prstGeom prst="rect">
            <a:avLst/>
          </a:prstGeom>
        </p:spPr>
      </p:pic>
      <p:pic>
        <p:nvPicPr>
          <p:cNvPr id="5" name="Image 4">
            <a:extLst>
              <a:ext uri="{FF2B5EF4-FFF2-40B4-BE49-F238E27FC236}">
                <a16:creationId xmlns:a16="http://schemas.microsoft.com/office/drawing/2014/main" id="{D8E1C465-1820-4A76-B399-CCA502DE68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2625" y="602318"/>
            <a:ext cx="1585806" cy="2391707"/>
          </a:xfrm>
          <a:prstGeom prst="rect">
            <a:avLst/>
          </a:prstGeom>
        </p:spPr>
      </p:pic>
      <p:pic>
        <p:nvPicPr>
          <p:cNvPr id="6" name="Image 5">
            <a:extLst>
              <a:ext uri="{FF2B5EF4-FFF2-40B4-BE49-F238E27FC236}">
                <a16:creationId xmlns:a16="http://schemas.microsoft.com/office/drawing/2014/main" id="{0BA80136-377F-4FB8-976A-161548A59F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20" y="365125"/>
            <a:ext cx="4861034" cy="2290295"/>
          </a:xfrm>
          <a:prstGeom prst="rect">
            <a:avLst/>
          </a:prstGeom>
        </p:spPr>
      </p:pic>
    </p:spTree>
    <p:extLst>
      <p:ext uri="{BB962C8B-B14F-4D97-AF65-F5344CB8AC3E}">
        <p14:creationId xmlns:p14="http://schemas.microsoft.com/office/powerpoint/2010/main" val="3714811676"/>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B773E-8A5C-4334-94AF-B98C7AEE1452}"/>
              </a:ext>
            </a:extLst>
          </p:cNvPr>
          <p:cNvSpPr>
            <a:spLocks noGrp="1"/>
          </p:cNvSpPr>
          <p:nvPr>
            <p:ph type="title"/>
          </p:nvPr>
        </p:nvSpPr>
        <p:spPr/>
        <p:txBody>
          <a:bodyPr>
            <a:normAutofit fontScale="90000"/>
          </a:bodyPr>
          <a:lstStyle/>
          <a:p>
            <a:r>
              <a:rPr lang="fr-FR" dirty="0"/>
              <a:t>Messe de rentrée de l’Enseignement Catholique </a:t>
            </a:r>
            <a:br>
              <a:rPr lang="fr-FR" dirty="0"/>
            </a:br>
            <a:endParaRPr lang="fr-FR" dirty="0"/>
          </a:p>
        </p:txBody>
      </p:sp>
      <p:sp>
        <p:nvSpPr>
          <p:cNvPr id="3" name="Espace réservé du contenu 2">
            <a:extLst>
              <a:ext uri="{FF2B5EF4-FFF2-40B4-BE49-F238E27FC236}">
                <a16:creationId xmlns:a16="http://schemas.microsoft.com/office/drawing/2014/main" id="{CFB59342-D4F9-420C-876E-699EEC767D9F}"/>
              </a:ext>
            </a:extLst>
          </p:cNvPr>
          <p:cNvSpPr>
            <a:spLocks noGrp="1"/>
          </p:cNvSpPr>
          <p:nvPr>
            <p:ph idx="1"/>
          </p:nvPr>
        </p:nvSpPr>
        <p:spPr>
          <a:xfrm>
            <a:off x="3352800" y="1375568"/>
            <a:ext cx="8395138" cy="1325563"/>
          </a:xfrm>
        </p:spPr>
        <p:txBody>
          <a:bodyPr>
            <a:noAutofit/>
          </a:bodyPr>
          <a:lstStyle/>
          <a:p>
            <a:r>
              <a:rPr lang="fr-FR" dirty="0"/>
              <a:t>Cathédrale Notre-Dame de Chartres le mercredi 23 septembre à 18h15</a:t>
            </a:r>
          </a:p>
          <a:p>
            <a:r>
              <a:rPr lang="fr-FR" dirty="0"/>
              <a:t>Remise de la lettre de mission aux nouveaux chefs d’établissement </a:t>
            </a:r>
          </a:p>
        </p:txBody>
      </p:sp>
      <p:pic>
        <p:nvPicPr>
          <p:cNvPr id="5" name="Image 4">
            <a:extLst>
              <a:ext uri="{FF2B5EF4-FFF2-40B4-BE49-F238E27FC236}">
                <a16:creationId xmlns:a16="http://schemas.microsoft.com/office/drawing/2014/main" id="{F580CD51-1320-424A-9D3A-7AEB1AD0BE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538" y="2465417"/>
            <a:ext cx="2845658" cy="4268487"/>
          </a:xfrm>
          <a:prstGeom prst="rect">
            <a:avLst/>
          </a:prstGeom>
        </p:spPr>
      </p:pic>
      <p:pic>
        <p:nvPicPr>
          <p:cNvPr id="6" name="Image 5">
            <a:extLst>
              <a:ext uri="{FF2B5EF4-FFF2-40B4-BE49-F238E27FC236}">
                <a16:creationId xmlns:a16="http://schemas.microsoft.com/office/drawing/2014/main" id="{E6B74FBE-E95C-4BE7-AF60-ADBCABACD02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54265" y="3100634"/>
            <a:ext cx="8592207" cy="2372710"/>
          </a:xfrm>
          <a:prstGeom prst="rect">
            <a:avLst/>
          </a:prstGeom>
        </p:spPr>
      </p:pic>
      <p:sp>
        <p:nvSpPr>
          <p:cNvPr id="7" name="ZoneTexte 6">
            <a:extLst>
              <a:ext uri="{FF2B5EF4-FFF2-40B4-BE49-F238E27FC236}">
                <a16:creationId xmlns:a16="http://schemas.microsoft.com/office/drawing/2014/main" id="{1B39D797-8B12-45E2-BC99-70B6888AD468}"/>
              </a:ext>
            </a:extLst>
          </p:cNvPr>
          <p:cNvSpPr txBox="1"/>
          <p:nvPr/>
        </p:nvSpPr>
        <p:spPr>
          <a:xfrm>
            <a:off x="3418490" y="5835304"/>
            <a:ext cx="8263758" cy="461665"/>
          </a:xfrm>
          <a:prstGeom prst="rect">
            <a:avLst/>
          </a:prstGeom>
          <a:noFill/>
        </p:spPr>
        <p:txBody>
          <a:bodyPr wrap="square" rtlCol="0">
            <a:spAutoFit/>
          </a:bodyPr>
          <a:lstStyle/>
          <a:p>
            <a:r>
              <a:rPr lang="fr-FR" sz="2400" dirty="0"/>
              <a:t>Venez nombreux! </a:t>
            </a:r>
          </a:p>
        </p:txBody>
      </p:sp>
      <p:pic>
        <p:nvPicPr>
          <p:cNvPr id="9" name="Image 8">
            <a:extLst>
              <a:ext uri="{FF2B5EF4-FFF2-40B4-BE49-F238E27FC236}">
                <a16:creationId xmlns:a16="http://schemas.microsoft.com/office/drawing/2014/main" id="{DAB87E79-8D33-404E-84A2-7A2DA31659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517" y="1131745"/>
            <a:ext cx="1856718" cy="1117886"/>
          </a:xfrm>
          <a:prstGeom prst="rect">
            <a:avLst/>
          </a:prstGeom>
        </p:spPr>
      </p:pic>
      <p:pic>
        <p:nvPicPr>
          <p:cNvPr id="4" name="Audio 3">
            <a:hlinkClick r:id="" action="ppaction://media"/>
            <a:extLst>
              <a:ext uri="{FF2B5EF4-FFF2-40B4-BE49-F238E27FC236}">
                <a16:creationId xmlns:a16="http://schemas.microsoft.com/office/drawing/2014/main" id="{F32CEDDA-40CC-4304-B310-EAAEE600BF9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33271463"/>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600B14-CD09-41E3-BD69-5DEACF210EB4}"/>
              </a:ext>
            </a:extLst>
          </p:cNvPr>
          <p:cNvSpPr>
            <a:spLocks noGrp="1"/>
          </p:cNvSpPr>
          <p:nvPr>
            <p:ph type="title"/>
          </p:nvPr>
        </p:nvSpPr>
        <p:spPr/>
        <p:txBody>
          <a:bodyPr/>
          <a:lstStyle/>
          <a:p>
            <a:pPr algn="ctr"/>
            <a:r>
              <a:rPr lang="fr-FR" dirty="0"/>
              <a:t>Célébration de rentrée pour l’école</a:t>
            </a:r>
          </a:p>
        </p:txBody>
      </p:sp>
      <p:sp>
        <p:nvSpPr>
          <p:cNvPr id="3" name="Espace réservé du contenu 2">
            <a:extLst>
              <a:ext uri="{FF2B5EF4-FFF2-40B4-BE49-F238E27FC236}">
                <a16:creationId xmlns:a16="http://schemas.microsoft.com/office/drawing/2014/main" id="{FAE776C0-A0DA-4E95-BF6B-005DE754382B}"/>
              </a:ext>
            </a:extLst>
          </p:cNvPr>
          <p:cNvSpPr>
            <a:spLocks noGrp="1"/>
          </p:cNvSpPr>
          <p:nvPr>
            <p:ph idx="1"/>
          </p:nvPr>
        </p:nvSpPr>
        <p:spPr>
          <a:xfrm>
            <a:off x="902575" y="1941451"/>
            <a:ext cx="10515600" cy="4351338"/>
          </a:xfrm>
        </p:spPr>
        <p:txBody>
          <a:bodyPr/>
          <a:lstStyle/>
          <a:p>
            <a:r>
              <a:rPr lang="fr-FR" dirty="0"/>
              <a:t>Jeudi 24 septembre à 10h30</a:t>
            </a:r>
          </a:p>
        </p:txBody>
      </p:sp>
      <p:pic>
        <p:nvPicPr>
          <p:cNvPr id="5" name="Image 4">
            <a:extLst>
              <a:ext uri="{FF2B5EF4-FFF2-40B4-BE49-F238E27FC236}">
                <a16:creationId xmlns:a16="http://schemas.microsoft.com/office/drawing/2014/main" id="{B96A522B-12CA-4D3A-8C59-2825730D5CB1}"/>
              </a:ext>
            </a:extLst>
          </p:cNvPr>
          <p:cNvPicPr>
            <a:picLocks noChangeAspect="1"/>
          </p:cNvPicPr>
          <p:nvPr/>
        </p:nvPicPr>
        <p:blipFill>
          <a:blip r:embed="rId2"/>
          <a:stretch>
            <a:fillRect/>
          </a:stretch>
        </p:blipFill>
        <p:spPr>
          <a:xfrm>
            <a:off x="1014249" y="2427746"/>
            <a:ext cx="4177862" cy="4177862"/>
          </a:xfrm>
          <a:prstGeom prst="rect">
            <a:avLst/>
          </a:prstGeom>
        </p:spPr>
      </p:pic>
      <p:sp>
        <p:nvSpPr>
          <p:cNvPr id="7" name="ZoneTexte 6">
            <a:extLst>
              <a:ext uri="{FF2B5EF4-FFF2-40B4-BE49-F238E27FC236}">
                <a16:creationId xmlns:a16="http://schemas.microsoft.com/office/drawing/2014/main" id="{98518781-D660-4272-946C-38AD11E8F049}"/>
              </a:ext>
            </a:extLst>
          </p:cNvPr>
          <p:cNvSpPr txBox="1"/>
          <p:nvPr/>
        </p:nvSpPr>
        <p:spPr>
          <a:xfrm>
            <a:off x="5813536" y="1525952"/>
            <a:ext cx="5475889" cy="830997"/>
          </a:xfrm>
          <a:prstGeom prst="rect">
            <a:avLst/>
          </a:prstGeom>
          <a:solidFill>
            <a:srgbClr val="92D050"/>
          </a:solidFill>
        </p:spPr>
        <p:txBody>
          <a:bodyPr wrap="square" rtlCol="0">
            <a:spAutoFit/>
          </a:bodyPr>
          <a:lstStyle/>
          <a:p>
            <a:r>
              <a:rPr lang="fr-FR" sz="2400" dirty="0">
                <a:solidFill>
                  <a:schemeClr val="bg1"/>
                </a:solidFill>
              </a:rPr>
              <a:t>Sous le signe de la Création </a:t>
            </a:r>
          </a:p>
          <a:p>
            <a:r>
              <a:rPr lang="fr-FR" sz="2400" dirty="0">
                <a:solidFill>
                  <a:schemeClr val="bg1"/>
                </a:solidFill>
              </a:rPr>
              <a:t>Dans  les pas de Saint François d’Assise</a:t>
            </a:r>
          </a:p>
        </p:txBody>
      </p:sp>
      <p:pic>
        <p:nvPicPr>
          <p:cNvPr id="8" name="Image 7">
            <a:extLst>
              <a:ext uri="{FF2B5EF4-FFF2-40B4-BE49-F238E27FC236}">
                <a16:creationId xmlns:a16="http://schemas.microsoft.com/office/drawing/2014/main" id="{63955592-CC0F-4AC4-9EFF-11C4BAB65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7910" y="5094101"/>
            <a:ext cx="5475890" cy="1640471"/>
          </a:xfrm>
          <a:prstGeom prst="rect">
            <a:avLst/>
          </a:prstGeom>
        </p:spPr>
      </p:pic>
      <p:sp>
        <p:nvSpPr>
          <p:cNvPr id="11" name="ZoneTexte 10">
            <a:extLst>
              <a:ext uri="{FF2B5EF4-FFF2-40B4-BE49-F238E27FC236}">
                <a16:creationId xmlns:a16="http://schemas.microsoft.com/office/drawing/2014/main" id="{8743AFE9-B4F1-430E-BE1F-89857B3AE0FD}"/>
              </a:ext>
            </a:extLst>
          </p:cNvPr>
          <p:cNvSpPr txBox="1"/>
          <p:nvPr/>
        </p:nvSpPr>
        <p:spPr>
          <a:xfrm>
            <a:off x="5504794" y="2640613"/>
            <a:ext cx="6093372" cy="1938992"/>
          </a:xfrm>
          <a:prstGeom prst="rect">
            <a:avLst/>
          </a:prstGeom>
          <a:noFill/>
        </p:spPr>
        <p:txBody>
          <a:bodyPr wrap="square">
            <a:spAutoFit/>
          </a:bodyPr>
          <a:lstStyle/>
          <a:p>
            <a:r>
              <a:rPr lang="fr-FR" sz="2000" b="1" dirty="0"/>
              <a:t>Pourquoi du 1er septembre au 4 octobre ?  </a:t>
            </a:r>
            <a:r>
              <a:rPr lang="fr-FR" sz="2000" dirty="0"/>
              <a:t>Comme vous l’avez compris, c’est la “Journée annuelle de Prière pour la Sauvegarde de la Création !” qui en marquera le début, et la fête de Saint François d’Assise qui clôturera cette saison. Un Saint patron idéal pour se lancer dans le rôle des gardiens de la création de Dieu !</a:t>
            </a:r>
          </a:p>
        </p:txBody>
      </p:sp>
    </p:spTree>
    <p:extLst>
      <p:ext uri="{BB962C8B-B14F-4D97-AF65-F5344CB8AC3E}">
        <p14:creationId xmlns:p14="http://schemas.microsoft.com/office/powerpoint/2010/main" val="287430045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F1CB3D27-924B-4876-97CD-EDC2F7A0F240}"/>
              </a:ext>
            </a:extLst>
          </p:cNvPr>
          <p:cNvPicPr>
            <a:picLocks noGrp="1" noChangeAspect="1"/>
          </p:cNvPicPr>
          <p:nvPr>
            <p:ph idx="1"/>
          </p:nvPr>
        </p:nvPicPr>
        <p:blipFill>
          <a:blip r:embed="rId2"/>
          <a:stretch>
            <a:fillRect/>
          </a:stretch>
        </p:blipFill>
        <p:spPr>
          <a:xfrm>
            <a:off x="1545932" y="200694"/>
            <a:ext cx="9100135" cy="6456611"/>
          </a:xfrm>
          <a:prstGeom prst="rect">
            <a:avLst/>
          </a:prstGeom>
        </p:spPr>
      </p:pic>
    </p:spTree>
    <p:extLst>
      <p:ext uri="{BB962C8B-B14F-4D97-AF65-F5344CB8AC3E}">
        <p14:creationId xmlns:p14="http://schemas.microsoft.com/office/powerpoint/2010/main" val="377213739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6FC0A-9564-4030-96BB-C6B6B9ADED31}"/>
              </a:ext>
            </a:extLst>
          </p:cNvPr>
          <p:cNvSpPr>
            <a:spLocks noGrp="1"/>
          </p:cNvSpPr>
          <p:nvPr>
            <p:ph type="title"/>
          </p:nvPr>
        </p:nvSpPr>
        <p:spPr/>
        <p:txBody>
          <a:bodyPr/>
          <a:lstStyle/>
          <a:p>
            <a:pPr algn="ctr"/>
            <a:r>
              <a:rPr lang="fr-FR" dirty="0"/>
              <a:t>Sortie scolaire des élèves de 3</a:t>
            </a:r>
            <a:r>
              <a:rPr lang="fr-FR" baseline="30000" dirty="0"/>
              <a:t>ème</a:t>
            </a:r>
            <a:r>
              <a:rPr lang="fr-FR" dirty="0"/>
              <a:t> </a:t>
            </a:r>
            <a:br>
              <a:rPr lang="fr-FR" dirty="0"/>
            </a:br>
            <a:r>
              <a:rPr lang="fr-FR" dirty="0"/>
              <a:t>Dans les pas de l’Abbé Franz Stock</a:t>
            </a:r>
          </a:p>
        </p:txBody>
      </p:sp>
      <p:sp>
        <p:nvSpPr>
          <p:cNvPr id="3" name="Espace réservé du contenu 2">
            <a:extLst>
              <a:ext uri="{FF2B5EF4-FFF2-40B4-BE49-F238E27FC236}">
                <a16:creationId xmlns:a16="http://schemas.microsoft.com/office/drawing/2014/main" id="{F37BC684-6167-47B7-ADF9-C4B40C5B5F33}"/>
              </a:ext>
            </a:extLst>
          </p:cNvPr>
          <p:cNvSpPr>
            <a:spLocks noGrp="1"/>
          </p:cNvSpPr>
          <p:nvPr>
            <p:ph idx="1"/>
          </p:nvPr>
        </p:nvSpPr>
        <p:spPr>
          <a:xfrm>
            <a:off x="662152" y="1690688"/>
            <a:ext cx="10741572" cy="4635147"/>
          </a:xfrm>
        </p:spPr>
        <p:txBody>
          <a:bodyPr>
            <a:normAutofit lnSpcReduction="10000"/>
          </a:bodyPr>
          <a:lstStyle/>
          <a:p>
            <a:r>
              <a:rPr lang="fr-FR" b="1" dirty="0"/>
              <a:t>Vendredi 2 octobre</a:t>
            </a:r>
          </a:p>
          <a:p>
            <a:endParaRPr lang="fr-FR" b="1" dirty="0"/>
          </a:p>
          <a:p>
            <a:r>
              <a:rPr lang="fr-FR" dirty="0"/>
              <a:t>Visite-guidée  du Séminaire des Barbelés, Le Coudray, le matin à 10h.</a:t>
            </a:r>
          </a:p>
          <a:p>
            <a:r>
              <a:rPr lang="fr-FR" dirty="0"/>
              <a:t>Lieu de mémoire européen, qui fut un camp de transit des prisonniers français entre 1940 et 1944. À la fin de la guerre, l’avancée rapide des alliés les obligèrent à installer d’importants camps de prisonniers. Ainsi, le "Camp d’enclos" compta jusqu’à 38 500 prisonniers allemands.</a:t>
            </a:r>
          </a:p>
          <a:p>
            <a:r>
              <a:rPr lang="fr-FR" dirty="0"/>
              <a:t>Pause-déjeuner</a:t>
            </a:r>
          </a:p>
          <a:p>
            <a:r>
              <a:rPr lang="fr-FR" dirty="0"/>
              <a:t>Marche entre la Visitation et l’église de Rechèvres</a:t>
            </a:r>
          </a:p>
          <a:p>
            <a:r>
              <a:rPr lang="fr-FR" dirty="0"/>
              <a:t>Visite de l’église Saint Jean Baptiste et recueillement sur la tombe de l’Abbé </a:t>
            </a:r>
            <a:r>
              <a:rPr lang="fr-FR" dirty="0" err="1"/>
              <a:t>F.Stock</a:t>
            </a:r>
            <a:r>
              <a:rPr lang="fr-FR" dirty="0"/>
              <a:t> </a:t>
            </a:r>
          </a:p>
        </p:txBody>
      </p:sp>
      <p:pic>
        <p:nvPicPr>
          <p:cNvPr id="4" name="Image 3">
            <a:extLst>
              <a:ext uri="{FF2B5EF4-FFF2-40B4-BE49-F238E27FC236}">
                <a16:creationId xmlns:a16="http://schemas.microsoft.com/office/drawing/2014/main" id="{A11058CF-DDAC-46B3-8C7C-D3A3D26595FE}"/>
              </a:ext>
            </a:extLst>
          </p:cNvPr>
          <p:cNvPicPr>
            <a:picLocks noChangeAspect="1"/>
          </p:cNvPicPr>
          <p:nvPr/>
        </p:nvPicPr>
        <p:blipFill>
          <a:blip r:embed="rId2"/>
          <a:stretch>
            <a:fillRect/>
          </a:stretch>
        </p:blipFill>
        <p:spPr>
          <a:xfrm>
            <a:off x="10316233" y="223236"/>
            <a:ext cx="1649796" cy="2342710"/>
          </a:xfrm>
          <a:prstGeom prst="rect">
            <a:avLst/>
          </a:prstGeom>
        </p:spPr>
      </p:pic>
    </p:spTree>
    <p:extLst>
      <p:ext uri="{BB962C8B-B14F-4D97-AF65-F5344CB8AC3E}">
        <p14:creationId xmlns:p14="http://schemas.microsoft.com/office/powerpoint/2010/main" val="3808659681"/>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F23019-60A4-426C-B2CA-D19C7238613F}"/>
              </a:ext>
            </a:extLst>
          </p:cNvPr>
          <p:cNvSpPr>
            <a:spLocks noGrp="1"/>
          </p:cNvSpPr>
          <p:nvPr>
            <p:ph type="title"/>
          </p:nvPr>
        </p:nvSpPr>
        <p:spPr/>
        <p:txBody>
          <a:bodyPr/>
          <a:lstStyle/>
          <a:p>
            <a:pPr algn="ctr"/>
            <a:r>
              <a:rPr lang="fr-FR" dirty="0"/>
              <a:t>Octobre: mois missionnaire</a:t>
            </a:r>
          </a:p>
        </p:txBody>
      </p:sp>
      <p:pic>
        <p:nvPicPr>
          <p:cNvPr id="4" name="Espace réservé du contenu 3">
            <a:extLst>
              <a:ext uri="{FF2B5EF4-FFF2-40B4-BE49-F238E27FC236}">
                <a16:creationId xmlns:a16="http://schemas.microsoft.com/office/drawing/2014/main" id="{430179E9-3E7C-4F37-B0B4-6D5AD46C096E}"/>
              </a:ext>
            </a:extLst>
          </p:cNvPr>
          <p:cNvPicPr>
            <a:picLocks noGrp="1" noChangeAspect="1"/>
          </p:cNvPicPr>
          <p:nvPr>
            <p:ph idx="1"/>
          </p:nvPr>
        </p:nvPicPr>
        <p:blipFill>
          <a:blip r:embed="rId2"/>
          <a:stretch>
            <a:fillRect/>
          </a:stretch>
        </p:blipFill>
        <p:spPr>
          <a:xfrm>
            <a:off x="970071" y="4418916"/>
            <a:ext cx="2905125" cy="962025"/>
          </a:xfrm>
          <a:prstGeom prst="rect">
            <a:avLst/>
          </a:prstGeom>
        </p:spPr>
      </p:pic>
      <p:pic>
        <p:nvPicPr>
          <p:cNvPr id="6" name="Image 5">
            <a:extLst>
              <a:ext uri="{FF2B5EF4-FFF2-40B4-BE49-F238E27FC236}">
                <a16:creationId xmlns:a16="http://schemas.microsoft.com/office/drawing/2014/main" id="{3B0AEB64-40FC-4E49-A34F-F48444A2CF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200" y="1690688"/>
            <a:ext cx="10628586" cy="4247317"/>
          </a:xfrm>
          <a:prstGeom prst="rect">
            <a:avLst/>
          </a:prstGeom>
        </p:spPr>
      </p:pic>
      <p:sp>
        <p:nvSpPr>
          <p:cNvPr id="7" name="ZoneTexte 6">
            <a:extLst>
              <a:ext uri="{FF2B5EF4-FFF2-40B4-BE49-F238E27FC236}">
                <a16:creationId xmlns:a16="http://schemas.microsoft.com/office/drawing/2014/main" id="{C691870D-4E3F-4239-A57B-BEA2953165C9}"/>
              </a:ext>
            </a:extLst>
          </p:cNvPr>
          <p:cNvSpPr txBox="1"/>
          <p:nvPr/>
        </p:nvSpPr>
        <p:spPr>
          <a:xfrm>
            <a:off x="3553810" y="1690688"/>
            <a:ext cx="3698328" cy="4247317"/>
          </a:xfrm>
          <a:prstGeom prst="rect">
            <a:avLst/>
          </a:prstGeom>
          <a:noFill/>
        </p:spPr>
        <p:txBody>
          <a:bodyPr wrap="square" rtlCol="0">
            <a:spAutoFit/>
          </a:bodyPr>
          <a:lstStyle/>
          <a:p>
            <a:r>
              <a:rPr lang="fr-FR" sz="2400" dirty="0">
                <a:solidFill>
                  <a:schemeClr val="bg1"/>
                </a:solidFill>
              </a:rPr>
              <a:t>La semaine missionnaire mondiale répond à un triple objectif :</a:t>
            </a:r>
          </a:p>
          <a:p>
            <a:endParaRPr lang="fr-FR" dirty="0">
              <a:solidFill>
                <a:schemeClr val="bg1"/>
              </a:solidFill>
            </a:endParaRPr>
          </a:p>
          <a:p>
            <a:r>
              <a:rPr lang="fr-FR" sz="2000" dirty="0">
                <a:solidFill>
                  <a:schemeClr val="bg1"/>
                </a:solidFill>
              </a:rPr>
              <a:t>– S’informer sur la vie des chrétiens à travers le monde</a:t>
            </a:r>
          </a:p>
          <a:p>
            <a:endParaRPr lang="fr-FR" sz="2000" dirty="0">
              <a:solidFill>
                <a:schemeClr val="bg1"/>
              </a:solidFill>
            </a:endParaRPr>
          </a:p>
          <a:p>
            <a:r>
              <a:rPr lang="fr-FR" sz="2000" dirty="0">
                <a:solidFill>
                  <a:schemeClr val="bg1"/>
                </a:solidFill>
              </a:rPr>
              <a:t>– Prier pour la mission</a:t>
            </a:r>
          </a:p>
          <a:p>
            <a:endParaRPr lang="fr-FR" sz="2000" dirty="0">
              <a:solidFill>
                <a:schemeClr val="bg1"/>
              </a:solidFill>
            </a:endParaRPr>
          </a:p>
          <a:p>
            <a:r>
              <a:rPr lang="fr-FR" sz="2000" dirty="0">
                <a:solidFill>
                  <a:schemeClr val="bg1"/>
                </a:solidFill>
              </a:rPr>
              <a:t>– Participer financièrement au fonds missionnaire mondial pour soutenir l’Évangélisation dans le monde</a:t>
            </a:r>
          </a:p>
        </p:txBody>
      </p:sp>
      <p:pic>
        <p:nvPicPr>
          <p:cNvPr id="8" name="Image 7">
            <a:extLst>
              <a:ext uri="{FF2B5EF4-FFF2-40B4-BE49-F238E27FC236}">
                <a16:creationId xmlns:a16="http://schemas.microsoft.com/office/drawing/2014/main" id="{6025FFBC-27A7-4C04-A950-ECF1CD3B71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0949" y="3966136"/>
            <a:ext cx="2490112" cy="1867584"/>
          </a:xfrm>
          <a:prstGeom prst="rect">
            <a:avLst/>
          </a:prstGeom>
        </p:spPr>
      </p:pic>
    </p:spTree>
    <p:extLst>
      <p:ext uri="{BB962C8B-B14F-4D97-AF65-F5344CB8AC3E}">
        <p14:creationId xmlns:p14="http://schemas.microsoft.com/office/powerpoint/2010/main" val="412850844"/>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606CF-F6C6-42A8-AD7B-3A3655423A98}"/>
              </a:ext>
            </a:extLst>
          </p:cNvPr>
          <p:cNvSpPr>
            <a:spLocks noGrp="1"/>
          </p:cNvSpPr>
          <p:nvPr>
            <p:ph type="title"/>
          </p:nvPr>
        </p:nvSpPr>
        <p:spPr/>
        <p:txBody>
          <a:bodyPr/>
          <a:lstStyle/>
          <a:p>
            <a:pPr algn="ctr"/>
            <a:r>
              <a:rPr lang="fr-FR" dirty="0"/>
              <a:t>Dictée ELA Lundi 12 octobre</a:t>
            </a:r>
          </a:p>
        </p:txBody>
      </p:sp>
      <p:pic>
        <p:nvPicPr>
          <p:cNvPr id="7" name="Espace réservé du contenu 6">
            <a:extLst>
              <a:ext uri="{FF2B5EF4-FFF2-40B4-BE49-F238E27FC236}">
                <a16:creationId xmlns:a16="http://schemas.microsoft.com/office/drawing/2014/main" id="{E3A0CAF8-D7DD-47F4-B005-A4804CD21D0E}"/>
              </a:ext>
            </a:extLst>
          </p:cNvPr>
          <p:cNvPicPr>
            <a:picLocks noGrp="1" noChangeAspect="1"/>
          </p:cNvPicPr>
          <p:nvPr>
            <p:ph idx="1"/>
          </p:nvPr>
        </p:nvPicPr>
        <p:blipFill>
          <a:blip r:embed="rId2"/>
          <a:stretch>
            <a:fillRect/>
          </a:stretch>
        </p:blipFill>
        <p:spPr>
          <a:xfrm>
            <a:off x="892348" y="2715610"/>
            <a:ext cx="2352675" cy="1943100"/>
          </a:xfrm>
          <a:prstGeom prst="rect">
            <a:avLst/>
          </a:prstGeom>
        </p:spPr>
      </p:pic>
      <p:pic>
        <p:nvPicPr>
          <p:cNvPr id="8" name="Image 7">
            <a:extLst>
              <a:ext uri="{FF2B5EF4-FFF2-40B4-BE49-F238E27FC236}">
                <a16:creationId xmlns:a16="http://schemas.microsoft.com/office/drawing/2014/main" id="{4ADC6002-0698-4D5A-BCCE-36A6595A976E}"/>
              </a:ext>
            </a:extLst>
          </p:cNvPr>
          <p:cNvPicPr>
            <a:picLocks noChangeAspect="1"/>
          </p:cNvPicPr>
          <p:nvPr/>
        </p:nvPicPr>
        <p:blipFill>
          <a:blip r:embed="rId3"/>
          <a:stretch>
            <a:fillRect/>
          </a:stretch>
        </p:blipFill>
        <p:spPr>
          <a:xfrm>
            <a:off x="9949206" y="2925008"/>
            <a:ext cx="2857500" cy="1905000"/>
          </a:xfrm>
          <a:prstGeom prst="rect">
            <a:avLst/>
          </a:prstGeom>
        </p:spPr>
      </p:pic>
      <p:sp>
        <p:nvSpPr>
          <p:cNvPr id="10" name="ZoneTexte 9">
            <a:extLst>
              <a:ext uri="{FF2B5EF4-FFF2-40B4-BE49-F238E27FC236}">
                <a16:creationId xmlns:a16="http://schemas.microsoft.com/office/drawing/2014/main" id="{10F968E1-A22B-4875-B292-F8E9F87897CD}"/>
              </a:ext>
            </a:extLst>
          </p:cNvPr>
          <p:cNvSpPr txBox="1"/>
          <p:nvPr/>
        </p:nvSpPr>
        <p:spPr>
          <a:xfrm>
            <a:off x="3775767" y="1690688"/>
            <a:ext cx="6093372" cy="4616648"/>
          </a:xfrm>
          <a:prstGeom prst="rect">
            <a:avLst/>
          </a:prstGeom>
          <a:noFill/>
        </p:spPr>
        <p:txBody>
          <a:bodyPr wrap="square">
            <a:spAutoFit/>
          </a:bodyPr>
          <a:lstStyle/>
          <a:p>
            <a:r>
              <a:rPr lang="fr-FR" sz="3200" dirty="0"/>
              <a:t>Action de Solidarité</a:t>
            </a:r>
          </a:p>
          <a:p>
            <a:r>
              <a:rPr lang="fr-FR" sz="2400" b="1" dirty="0"/>
              <a:t>La</a:t>
            </a:r>
            <a:r>
              <a:rPr lang="fr-FR" dirty="0"/>
              <a:t> </a:t>
            </a:r>
            <a:r>
              <a:rPr lang="fr-FR" sz="2400" b="1" dirty="0"/>
              <a:t>Dictée ELA aura lieu le 12 octobre 2020</a:t>
            </a:r>
          </a:p>
          <a:p>
            <a:endParaRPr lang="fr-FR" dirty="0"/>
          </a:p>
          <a:p>
            <a:r>
              <a:rPr lang="fr-FR" sz="2000" dirty="0"/>
              <a:t>A chaque édition, un auteur de renom rédige un texte inédit dédié au combat des enfants d’ELA contre la maladie. Ce texte fait ensuite l’objet d’une dictée, le même jour dans toute la France. Cela marque le lancement officiel de la semaine ELA (du 12 au 17 octobre 2020). Lue par un enseignant ou pourquoi pas une personnalité, cette dictée n’est pas tant un concours d’orthographe qu’un moment d’échanges sur la solidarité, le respect, le handicap. Pour cette 17e édition, Karine </a:t>
            </a:r>
            <a:r>
              <a:rPr lang="fr-FR" sz="2000" dirty="0" err="1"/>
              <a:t>Tuil</a:t>
            </a:r>
            <a:r>
              <a:rPr lang="fr-FR" sz="2000" dirty="0"/>
              <a:t>, Prix Goncourt des lycéens 2019, s’est prêtée au jeu.</a:t>
            </a:r>
          </a:p>
        </p:txBody>
      </p:sp>
      <p:sp>
        <p:nvSpPr>
          <p:cNvPr id="11" name="ZoneTexte 10">
            <a:extLst>
              <a:ext uri="{FF2B5EF4-FFF2-40B4-BE49-F238E27FC236}">
                <a16:creationId xmlns:a16="http://schemas.microsoft.com/office/drawing/2014/main" id="{34CDA98A-E002-4B3B-894C-1154F67CD1C5}"/>
              </a:ext>
            </a:extLst>
          </p:cNvPr>
          <p:cNvSpPr txBox="1"/>
          <p:nvPr/>
        </p:nvSpPr>
        <p:spPr>
          <a:xfrm>
            <a:off x="620786" y="4830008"/>
            <a:ext cx="3154981" cy="1477328"/>
          </a:xfrm>
          <a:prstGeom prst="rect">
            <a:avLst/>
          </a:prstGeom>
          <a:noFill/>
        </p:spPr>
        <p:txBody>
          <a:bodyPr wrap="square" rtlCol="0">
            <a:spAutoFit/>
          </a:bodyPr>
          <a:lstStyle/>
          <a:p>
            <a:r>
              <a:rPr lang="fr-FR" dirty="0"/>
              <a:t>Mme Le Creurer coordonne le Projet ELA et organise les différents événements : Dictée, Prix Ambassadeur et Marche ELA en juin</a:t>
            </a:r>
          </a:p>
        </p:txBody>
      </p:sp>
    </p:spTree>
    <p:extLst>
      <p:ext uri="{BB962C8B-B14F-4D97-AF65-F5344CB8AC3E}">
        <p14:creationId xmlns:p14="http://schemas.microsoft.com/office/powerpoint/2010/main" val="680260449"/>
      </p:ext>
    </p:extLst>
  </p:cSld>
  <p:clrMapOvr>
    <a:masterClrMapping/>
  </p:clrMapOvr>
  <mc:AlternateContent xmlns:mc="http://schemas.openxmlformats.org/markup-compatibility/2006" xmlns:p14="http://schemas.microsoft.com/office/powerpoint/2010/main">
    <mc:Choice Requires="p14">
      <p:transition p14:dur="10" advClick="0" advTm="20000"/>
    </mc:Choice>
    <mc:Fallback xmlns="">
      <p:transition advClick="0" advTm="20000"/>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1103</Words>
  <Application>Microsoft Office PowerPoint</Application>
  <PresentationFormat>Grand écran</PresentationFormat>
  <Paragraphs>103</Paragraphs>
  <Slides>26</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Calibri</vt:lpstr>
      <vt:lpstr>Calibri Light</vt:lpstr>
      <vt:lpstr>Thème Office</vt:lpstr>
      <vt:lpstr>Présentation PowerPoint</vt:lpstr>
      <vt:lpstr>La pastorale : différentes propositions</vt:lpstr>
      <vt:lpstr>Rentrée Mardi 1er septembre</vt:lpstr>
      <vt:lpstr>Messe de rentrée de l’Enseignement Catholique  </vt:lpstr>
      <vt:lpstr>Célébration de rentrée pour l’école</vt:lpstr>
      <vt:lpstr>Présentation PowerPoint</vt:lpstr>
      <vt:lpstr>Sortie scolaire des élèves de 3ème  Dans les pas de l’Abbé Franz Stock</vt:lpstr>
      <vt:lpstr>Octobre: mois missionnaire</vt:lpstr>
      <vt:lpstr>Dictée ELA Lundi 12 octobre</vt:lpstr>
      <vt:lpstr>Novembre: Toussaint</vt:lpstr>
      <vt:lpstr>Novembre: Avent</vt:lpstr>
      <vt:lpstr>Novembre: Avent</vt:lpstr>
      <vt:lpstr>Sortie scolaire des élèves du niveau 5ème</vt:lpstr>
      <vt:lpstr>Novembre: préparation Avent Ecole</vt:lpstr>
      <vt:lpstr>Présentation PowerPoint</vt:lpstr>
      <vt:lpstr>Novembre: Préparation Avent au collège</vt:lpstr>
      <vt:lpstr>Présentation PowerPoint</vt:lpstr>
      <vt:lpstr>Journée de la Fraternité:  Vendredi 4 décembre</vt:lpstr>
      <vt:lpstr>Décembre: Noël</vt:lpstr>
      <vt:lpstr>Janvier: Epiphanie</vt:lpstr>
      <vt:lpstr>Carême: Fête Saint Joseph</vt:lpstr>
      <vt:lpstr>Temps du Carême : Actions de solidarité</vt:lpstr>
      <vt:lpstr>Semaine Sainte</vt:lpstr>
      <vt:lpstr>Pâques Mystère de la résurrection</vt:lpstr>
      <vt:lpstr>Temps Pascal: 50 jours de Pâques  jusqu’à la Pentecôte</vt:lpstr>
      <vt:lpstr>Juin: Marche ELA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Anne-Sophie Chaubeau</dc:creator>
  <cp:lastModifiedBy>Anne-Sophie Chaubeau</cp:lastModifiedBy>
  <cp:revision>47</cp:revision>
  <dcterms:created xsi:type="dcterms:W3CDTF">2020-08-28T08:09:52Z</dcterms:created>
  <dcterms:modified xsi:type="dcterms:W3CDTF">2020-10-14T20:07:44Z</dcterms:modified>
</cp:coreProperties>
</file>